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2"/>
  </p:notesMasterIdLst>
  <p:handoutMasterIdLst>
    <p:handoutMasterId r:id="rId43"/>
  </p:handoutMasterIdLst>
  <p:sldIdLst>
    <p:sldId id="256" r:id="rId5"/>
    <p:sldId id="303" r:id="rId6"/>
    <p:sldId id="257" r:id="rId7"/>
    <p:sldId id="289" r:id="rId8"/>
    <p:sldId id="308" r:id="rId9"/>
    <p:sldId id="309" r:id="rId10"/>
    <p:sldId id="310" r:id="rId11"/>
    <p:sldId id="264" r:id="rId12"/>
    <p:sldId id="325" r:id="rId13"/>
    <p:sldId id="306" r:id="rId14"/>
    <p:sldId id="311" r:id="rId15"/>
    <p:sldId id="291" r:id="rId16"/>
    <p:sldId id="323" r:id="rId17"/>
    <p:sldId id="328" r:id="rId18"/>
    <p:sldId id="327" r:id="rId19"/>
    <p:sldId id="326" r:id="rId20"/>
    <p:sldId id="312" r:id="rId21"/>
    <p:sldId id="313" r:id="rId22"/>
    <p:sldId id="314" r:id="rId23"/>
    <p:sldId id="315" r:id="rId24"/>
    <p:sldId id="305" r:id="rId25"/>
    <p:sldId id="276" r:id="rId26"/>
    <p:sldId id="297" r:id="rId27"/>
    <p:sldId id="295" r:id="rId28"/>
    <p:sldId id="321" r:id="rId29"/>
    <p:sldId id="322" r:id="rId30"/>
    <p:sldId id="296" r:id="rId31"/>
    <p:sldId id="316" r:id="rId32"/>
    <p:sldId id="266" r:id="rId33"/>
    <p:sldId id="268" r:id="rId34"/>
    <p:sldId id="284" r:id="rId35"/>
    <p:sldId id="317" r:id="rId36"/>
    <p:sldId id="318" r:id="rId37"/>
    <p:sldId id="288" r:id="rId38"/>
    <p:sldId id="324" r:id="rId39"/>
    <p:sldId id="320" r:id="rId40"/>
    <p:sldId id="281"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E9FF"/>
    <a:srgbClr val="E1F4FF"/>
    <a:srgbClr val="0068AA"/>
    <a:srgbClr val="FCB614"/>
    <a:srgbClr val="00355C"/>
    <a:srgbClr val="BDE6FF"/>
    <a:srgbClr val="FFD347"/>
    <a:srgbClr val="4B9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3373" autoAdjust="0"/>
  </p:normalViewPr>
  <p:slideViewPr>
    <p:cSldViewPr>
      <p:cViewPr varScale="1">
        <p:scale>
          <a:sx n="57" d="100"/>
          <a:sy n="57" d="100"/>
        </p:scale>
        <p:origin x="198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229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496B6E1-0FE6-4734-9CF6-6EE29167F324}" type="datetimeFigureOut">
              <a:rPr lang="en-US" smtClean="0"/>
              <a:t>4/10/2018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804DD0E-D59A-40D4-9AE0-8044FED98900}" type="slidenum">
              <a:rPr lang="en-US" smtClean="0"/>
              <a:t>‹#›</a:t>
            </a:fld>
            <a:endParaRPr lang="en-US"/>
          </a:p>
        </p:txBody>
      </p:sp>
    </p:spTree>
    <p:extLst>
      <p:ext uri="{BB962C8B-B14F-4D97-AF65-F5344CB8AC3E}">
        <p14:creationId xmlns:p14="http://schemas.microsoft.com/office/powerpoint/2010/main" val="296200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4290FD5-D0EE-4FCE-A589-BEFB557AACB5}" type="datetimeFigureOut">
              <a:rPr lang="en-US" smtClean="0"/>
              <a:t>4/10/2018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5DC560F-E5C8-4C1A-8637-A5691D97916B}" type="slidenum">
              <a:rPr lang="en-US" smtClean="0"/>
              <a:t>‹#›</a:t>
            </a:fld>
            <a:endParaRPr lang="en-US"/>
          </a:p>
        </p:txBody>
      </p:sp>
    </p:spTree>
    <p:extLst>
      <p:ext uri="{BB962C8B-B14F-4D97-AF65-F5344CB8AC3E}">
        <p14:creationId xmlns:p14="http://schemas.microsoft.com/office/powerpoint/2010/main" val="81354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1</a:t>
            </a:fld>
            <a:endParaRPr lang="en-US" dirty="0"/>
          </a:p>
        </p:txBody>
      </p:sp>
    </p:spTree>
    <p:extLst>
      <p:ext uri="{BB962C8B-B14F-4D97-AF65-F5344CB8AC3E}">
        <p14:creationId xmlns:p14="http://schemas.microsoft.com/office/powerpoint/2010/main" val="1056945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Individuals may choose to move between the paths to gain broader experience. Movement between the paths would typically be by examination. </a:t>
            </a:r>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10</a:t>
            </a:fld>
            <a:endParaRPr lang="en-US"/>
          </a:p>
        </p:txBody>
      </p:sp>
    </p:spTree>
    <p:extLst>
      <p:ext uri="{BB962C8B-B14F-4D97-AF65-F5344CB8AC3E}">
        <p14:creationId xmlns:p14="http://schemas.microsoft.com/office/powerpoint/2010/main" val="2302427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domain in relation to the new classification? Each position will be identified as operating in one or more domains; the chart</a:t>
            </a:r>
            <a:r>
              <a:rPr lang="en-US" baseline="0" dirty="0" smtClean="0"/>
              <a:t> above shows which domains the various classifications and classification levels typically work in.  A position is not limited to one domain.</a:t>
            </a:r>
            <a:endParaRPr lang="en-US" dirty="0" smtClean="0"/>
          </a:p>
          <a:p>
            <a:endParaRPr lang="en-US" dirty="0" smtClean="0"/>
          </a:p>
          <a:p>
            <a:pPr lvl="0"/>
            <a:r>
              <a:rPr lang="en-US" dirty="0" smtClean="0"/>
              <a:t>The</a:t>
            </a:r>
            <a:r>
              <a:rPr lang="en-US" baseline="0" dirty="0" smtClean="0"/>
              <a:t> i</a:t>
            </a:r>
            <a:r>
              <a:rPr lang="en-US" dirty="0" smtClean="0"/>
              <a:t>ntent is for employees and positions in a classification to be able to move across domains as necessary, but individuals can also work in only one domain if that</a:t>
            </a:r>
            <a:r>
              <a:rPr lang="en-US" baseline="0" dirty="0" smtClean="0"/>
              <a:t> is the departmental need</a:t>
            </a:r>
            <a:r>
              <a:rPr lang="en-US" dirty="0" smtClean="0"/>
              <a:t>.</a:t>
            </a:r>
            <a:endParaRPr lang="en-US" sz="1100" b="1" dirty="0" smtClean="0"/>
          </a:p>
          <a:p>
            <a:pPr lvl="0"/>
            <a:r>
              <a:rPr lang="en-US" dirty="0" smtClean="0"/>
              <a:t>This</a:t>
            </a:r>
            <a:r>
              <a:rPr lang="en-US" baseline="0" dirty="0" smtClean="0"/>
              <a:t> p</a:t>
            </a:r>
            <a:r>
              <a:rPr lang="en-US" dirty="0" smtClean="0"/>
              <a:t>rovide flexibility to programs in meeting project needs by having employees work in multiple domains</a:t>
            </a:r>
            <a:endParaRPr lang="en-US" sz="1100" b="1" dirty="0" smtClean="0"/>
          </a:p>
          <a:p>
            <a:pPr lvl="0"/>
            <a:r>
              <a:rPr lang="en-US" dirty="0" smtClean="0"/>
              <a:t>It</a:t>
            </a:r>
            <a:r>
              <a:rPr lang="en-US" baseline="0" dirty="0" smtClean="0"/>
              <a:t> also p</a:t>
            </a:r>
            <a:r>
              <a:rPr lang="en-US" dirty="0" smtClean="0"/>
              <a:t>rovide employees the flexibility to work in multiple domains to gain knowledge, skills, and abilities for upward mobility</a:t>
            </a:r>
            <a:endParaRPr lang="en-US" sz="1100" b="1" dirty="0" smtClean="0"/>
          </a:p>
          <a:p>
            <a:endParaRPr lang="en-US" dirty="0" smtClean="0"/>
          </a:p>
          <a:p>
            <a:r>
              <a:rPr lang="en-US" dirty="0" smtClean="0"/>
              <a:t>Class Specification</a:t>
            </a:r>
            <a:r>
              <a:rPr lang="en-US" baseline="0" dirty="0" smtClean="0"/>
              <a:t> and Allocation Guidelines:</a:t>
            </a:r>
          </a:p>
          <a:p>
            <a:pPr defTabSz="931774"/>
            <a:r>
              <a:rPr lang="en-US" dirty="0" smtClean="0"/>
              <a:t>The class spec is</a:t>
            </a:r>
            <a:r>
              <a:rPr lang="en-US" baseline="0" dirty="0" smtClean="0"/>
              <a:t> a State Personnel Board-</a:t>
            </a:r>
            <a:r>
              <a:rPr lang="en-US" dirty="0" smtClean="0"/>
              <a:t>approved document; The Knowledge, Skills, and Abilities are broadly</a:t>
            </a:r>
            <a:r>
              <a:rPr lang="en-US" baseline="0" dirty="0" smtClean="0"/>
              <a:t> described,</a:t>
            </a:r>
            <a:r>
              <a:rPr lang="en-US" dirty="0" smtClean="0"/>
              <a:t> covering all applicable domains thereby allowing the departments to choose the ones that</a:t>
            </a:r>
            <a:r>
              <a:rPr lang="en-US" baseline="0" dirty="0" smtClean="0"/>
              <a:t> are required</a:t>
            </a:r>
            <a:r>
              <a:rPr lang="en-US" dirty="0" smtClean="0"/>
              <a:t> to meet their IT operational need.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11</a:t>
            </a:fld>
            <a:endParaRPr lang="en-US"/>
          </a:p>
        </p:txBody>
      </p:sp>
    </p:spTree>
    <p:extLst>
      <p:ext uri="{BB962C8B-B14F-4D97-AF65-F5344CB8AC3E}">
        <p14:creationId xmlns:p14="http://schemas.microsoft.com/office/powerpoint/2010/main" val="233548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specification contains all necessary information regarding the classification series – classification and duty descriptions, Minimum Qualifications for each class, and the Knowledge and Abilities for each class.</a:t>
            </a:r>
          </a:p>
          <a:p>
            <a:endParaRPr lang="en-US" baseline="0" dirty="0" smtClean="0"/>
          </a:p>
          <a:p>
            <a:r>
              <a:rPr lang="en-US" baseline="0" dirty="0" smtClean="0"/>
              <a:t>Note that all technical/specialist classes are listed first, then supervisory and managerial classes.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5DC560F-E5C8-4C1A-8637-A5691D97916B}" type="slidenum">
              <a:rPr lang="en-US" smtClean="0"/>
              <a:t>12</a:t>
            </a:fld>
            <a:endParaRPr lang="en-US"/>
          </a:p>
        </p:txBody>
      </p:sp>
    </p:spTree>
    <p:extLst>
      <p:ext uri="{BB962C8B-B14F-4D97-AF65-F5344CB8AC3E}">
        <p14:creationId xmlns:p14="http://schemas.microsoft.com/office/powerpoint/2010/main" val="1104725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all classifications, if education is used to meet the Minimum Qualifications, the individual must meet the requirement for specific coursework in Information Technology or closely related coursework. The amount of units required is less for the Technician classification.</a:t>
            </a:r>
          </a:p>
          <a:p>
            <a:endParaRPr lang="en-US" baseline="0" dirty="0" smtClean="0"/>
          </a:p>
          <a:p>
            <a:r>
              <a:rPr lang="en-US" baseline="0" dirty="0" smtClean="0"/>
              <a:t>The Minimum Qualification patterns for the classifications may include experience and education patterns, with experience patterns for both inside and outside State service. Unless specific criteria are included (e.g., college graduation), patterns may be combined in order to meet the total required for the Minimum Qualifications. For example, if experience and education are separately identified, an individual may use one-half of each pattern to meet the overall MQ. (Presuming, of course, that the education includes the required IT-related coursework.)</a:t>
            </a:r>
          </a:p>
          <a:p>
            <a:endParaRPr lang="en-US" baseline="0" dirty="0" smtClean="0"/>
          </a:p>
          <a:p>
            <a:r>
              <a:rPr lang="en-US" baseline="0" dirty="0" smtClean="0"/>
              <a:t>Go through specific example for one classification.</a:t>
            </a:r>
          </a:p>
          <a:p>
            <a:endParaRPr lang="en-US" baseline="0" dirty="0" smtClean="0"/>
          </a:p>
          <a:p>
            <a:r>
              <a:rPr lang="en-US" baseline="0" dirty="0" smtClean="0"/>
              <a:t>511B’s are being developed and are forthcoming.</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13</a:t>
            </a:fld>
            <a:endParaRPr lang="en-US"/>
          </a:p>
        </p:txBody>
      </p:sp>
    </p:spTree>
    <p:extLst>
      <p:ext uri="{BB962C8B-B14F-4D97-AF65-F5344CB8AC3E}">
        <p14:creationId xmlns:p14="http://schemas.microsoft.com/office/powerpoint/2010/main" val="1500375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Knowledge and Abilities for this class series utilizes a “</a:t>
            </a:r>
            <a:r>
              <a:rPr lang="en-US" baseline="0" dirty="0" err="1" smtClean="0"/>
              <a:t>stairstep</a:t>
            </a:r>
            <a:r>
              <a:rPr lang="en-US" baseline="0" dirty="0" smtClean="0"/>
              <a:t>” format that incorporates the Knowledge and Abilities for lower-level classifications in the higher-level classifications. This design is necessary (as opposed to the traditional “all of the above” phrasing) to identify the specific Technician class K&amp;As for each supervisory/managerial level. For example, since IT Supervisor I cannot supervise the IT Specialist I class, the IT supervisor I class only requires the K&amp;As for the Associate and Technician classes. The IT Supervisor II class then adds the Specialist I K&amp;As.</a:t>
            </a:r>
          </a:p>
          <a:p>
            <a:endParaRPr lang="en-US" baseline="0" dirty="0" smtClean="0"/>
          </a:p>
          <a:p>
            <a:r>
              <a:rPr lang="en-US" baseline="0" dirty="0" smtClean="0"/>
              <a:t>The K&amp;As cover all domains for each classification; departments will need to identify the specific ones required in recruitment for specific positions.</a:t>
            </a:r>
          </a:p>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14</a:t>
            </a:fld>
            <a:endParaRPr lang="en-US"/>
          </a:p>
        </p:txBody>
      </p:sp>
    </p:spTree>
    <p:extLst>
      <p:ext uri="{BB962C8B-B14F-4D97-AF65-F5344CB8AC3E}">
        <p14:creationId xmlns:p14="http://schemas.microsoft.com/office/powerpoint/2010/main" val="1909713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Allocation</a:t>
            </a:r>
            <a:r>
              <a:rPr lang="en-US" baseline="0" dirty="0" smtClean="0"/>
              <a:t> Guidelines for this series contain e</a:t>
            </a:r>
            <a:r>
              <a:rPr lang="en-US" dirty="0" smtClean="0"/>
              <a:t>xtensive descriptions</a:t>
            </a:r>
            <a:r>
              <a:rPr lang="en-US" baseline="0" dirty="0" smtClean="0"/>
              <a:t> using both </a:t>
            </a:r>
            <a:r>
              <a:rPr lang="en-US" dirty="0" smtClean="0"/>
              <a:t>Domain and class.</a:t>
            </a:r>
          </a:p>
          <a:p>
            <a:endParaRPr lang="en-US" dirty="0" smtClean="0"/>
          </a:p>
          <a:p>
            <a:r>
              <a:rPr lang="en-US" dirty="0" smtClean="0"/>
              <a:t>All factors are not equally weighted:</a:t>
            </a:r>
          </a:p>
          <a:p>
            <a:endParaRPr lang="en-US" dirty="0" smtClean="0"/>
          </a:p>
          <a:p>
            <a:pPr marL="171450" indent="-171450">
              <a:buFont typeface="Arial" pitchFamily="34" charset="0"/>
              <a:buChar char="•"/>
            </a:pPr>
            <a:r>
              <a:rPr lang="en-US" sz="1200" kern="1200" dirty="0" smtClean="0">
                <a:solidFill>
                  <a:schemeClr val="tx1"/>
                </a:solidFill>
                <a:effectLst/>
                <a:latin typeface="+mn-lt"/>
                <a:ea typeface="+mn-ea"/>
                <a:cs typeface="+mn-cs"/>
              </a:rPr>
              <a:t>The level description should apply to a position only if it covers a majority (50 percent of the time or more) of the position’s time.</a:t>
            </a:r>
          </a:p>
          <a:p>
            <a:pPr marL="171450" indent="-171450">
              <a:buFont typeface="Arial" pitchFamily="34" charset="0"/>
              <a:buChar char="•"/>
            </a:pPr>
            <a:r>
              <a:rPr lang="en-US" sz="1200" kern="1200" dirty="0" smtClean="0">
                <a:solidFill>
                  <a:schemeClr val="tx1"/>
                </a:solidFill>
                <a:effectLst/>
                <a:latin typeface="+mn-lt"/>
                <a:ea typeface="+mn-ea"/>
                <a:cs typeface="+mn-cs"/>
              </a:rPr>
              <a:t>The level description should apply to a position only if the majority (50 percent of the time or more) of the position’s responsibilities are within typical domains.</a:t>
            </a:r>
          </a:p>
          <a:p>
            <a:pPr marL="171450" indent="-171450">
              <a:buFont typeface="Arial" pitchFamily="34" charset="0"/>
              <a:buChar char="•"/>
            </a:pPr>
            <a:r>
              <a:rPr lang="en-US" sz="1200" kern="1200" dirty="0" smtClean="0">
                <a:solidFill>
                  <a:schemeClr val="tx1"/>
                </a:solidFill>
                <a:effectLst/>
                <a:latin typeface="+mn-lt"/>
                <a:ea typeface="+mn-ea"/>
                <a:cs typeface="+mn-cs"/>
              </a:rPr>
              <a:t>A position allocation should be based on the position meeting the corresponding level descriptions of almost all of the allocation factors.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 : Specialist III Level</a:t>
            </a:r>
            <a:r>
              <a:rPr lang="en-US" baseline="0" dirty="0" smtClean="0"/>
              <a:t> - </a:t>
            </a:r>
            <a:r>
              <a:rPr lang="en-US" dirty="0" smtClean="0"/>
              <a:t>Exceptional Allocations – “Not typical” for</a:t>
            </a:r>
            <a:r>
              <a:rPr lang="en-US" baseline="0" dirty="0" smtClean="0"/>
              <a:t> several domains</a:t>
            </a:r>
          </a:p>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16</a:t>
            </a:fld>
            <a:endParaRPr lang="en-US"/>
          </a:p>
        </p:txBody>
      </p:sp>
    </p:spTree>
    <p:extLst>
      <p:ext uri="{BB962C8B-B14F-4D97-AF65-F5344CB8AC3E}">
        <p14:creationId xmlns:p14="http://schemas.microsoft.com/office/powerpoint/2010/main" val="3703568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classes will be moved into the identified new classification. For supervisors and managers, this is the movement.</a:t>
            </a:r>
            <a:endParaRPr lang="en-US" dirty="0" smtClean="0"/>
          </a:p>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17</a:t>
            </a:fld>
            <a:endParaRPr lang="en-US"/>
          </a:p>
        </p:txBody>
      </p:sp>
    </p:spTree>
    <p:extLst>
      <p:ext uri="{BB962C8B-B14F-4D97-AF65-F5344CB8AC3E}">
        <p14:creationId xmlns:p14="http://schemas.microsoft.com/office/powerpoint/2010/main" val="3834864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 current class reallocated to Specialist III; positions will have to be justified approved on an individual basis.</a:t>
            </a:r>
          </a:p>
          <a:p>
            <a:endParaRPr lang="en-US" baseline="0" dirty="0" smtClean="0"/>
          </a:p>
          <a:p>
            <a:r>
              <a:rPr lang="en-US" baseline="0" dirty="0" smtClean="0"/>
              <a:t>No current class reallocation to Specialist I, </a:t>
            </a:r>
            <a:r>
              <a:rPr lang="en-US" baseline="0" dirty="0" err="1" smtClean="0"/>
              <a:t>Rg</a:t>
            </a:r>
            <a:r>
              <a:rPr lang="en-US" baseline="0" dirty="0" smtClean="0"/>
              <a:t> A – range will be used for recruitment of new staff.</a:t>
            </a:r>
            <a:endParaRPr lang="en-US" dirty="0" smtClean="0"/>
          </a:p>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18</a:t>
            </a:fld>
            <a:endParaRPr lang="en-US"/>
          </a:p>
        </p:txBody>
      </p:sp>
    </p:spTree>
    <p:extLst>
      <p:ext uri="{BB962C8B-B14F-4D97-AF65-F5344CB8AC3E}">
        <p14:creationId xmlns:p14="http://schemas.microsoft.com/office/powerpoint/2010/main" val="4225868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movement of the Assistant Information Systems Analyst classification is unique in that only Range C is going to the Associate class – Ranges A and B are moving to the Technician class. This was based on salary range comparisons and is the first time, to my knowledge, that one class has been reallocated to two different classifications. This movement was negotiated with and approved by the union.</a:t>
            </a:r>
          </a:p>
          <a:p>
            <a:endParaRPr lang="en-US" baseline="0" dirty="0" smtClean="0"/>
          </a:p>
          <a:p>
            <a:r>
              <a:rPr lang="en-US" baseline="0" dirty="0" smtClean="0"/>
              <a:t>No current class being reallocated to Associate, </a:t>
            </a:r>
            <a:r>
              <a:rPr lang="en-US" baseline="0" dirty="0" err="1" smtClean="0"/>
              <a:t>Rg</a:t>
            </a:r>
            <a:r>
              <a:rPr lang="en-US" baseline="0" dirty="0" smtClean="0"/>
              <a:t> A – range will be used in recruitment of new staff.</a:t>
            </a:r>
            <a:endParaRPr lang="en-US" dirty="0" smtClean="0"/>
          </a:p>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19</a:t>
            </a:fld>
            <a:endParaRPr lang="en-US"/>
          </a:p>
        </p:txBody>
      </p:sp>
    </p:spTree>
    <p:extLst>
      <p:ext uri="{BB962C8B-B14F-4D97-AF65-F5344CB8AC3E}">
        <p14:creationId xmlns:p14="http://schemas.microsoft.com/office/powerpoint/2010/main" val="3481442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Again, please note that Assistant Information Sys</a:t>
            </a:r>
            <a:r>
              <a:rPr lang="en-US" baseline="0" dirty="0" smtClean="0"/>
              <a:t>tems </a:t>
            </a:r>
            <a:r>
              <a:rPr lang="en-US" dirty="0" smtClean="0"/>
              <a:t>Analyst class was split between the Associate and</a:t>
            </a:r>
            <a:r>
              <a:rPr lang="en-US" baseline="0" dirty="0" smtClean="0"/>
              <a:t> Technician classes. Ranges A and B of the Assistant ISA will to Ranges A and B, respectively, of the IT Technician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Only the Information Systems Technician and Computer Operator class Range C are moving into the Technician classification. Individuals in IST and CO Ranges A and B will remain in those classifications until moved to Range C, and will then be reallocated as of that range change date.</a:t>
            </a:r>
            <a:endParaRPr lang="en-US" dirty="0" smtClean="0"/>
          </a:p>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20</a:t>
            </a:fld>
            <a:endParaRPr lang="en-US"/>
          </a:p>
        </p:txBody>
      </p:sp>
    </p:spTree>
    <p:extLst>
      <p:ext uri="{BB962C8B-B14F-4D97-AF65-F5344CB8AC3E}">
        <p14:creationId xmlns:p14="http://schemas.microsoft.com/office/powerpoint/2010/main" val="303272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JLI – today</a:t>
            </a:r>
            <a:r>
              <a:rPr lang="en-US" baseline="0" dirty="0" smtClean="0"/>
              <a:t> we are going to cover the following information. READ SLIDE</a:t>
            </a:r>
          </a:p>
          <a:p>
            <a:endParaRPr lang="en-US" baseline="0" dirty="0" smtClean="0"/>
          </a:p>
          <a:p>
            <a:r>
              <a:rPr lang="en-US" baseline="0" dirty="0" smtClean="0"/>
              <a:t>Go over handouts</a:t>
            </a:r>
            <a:endParaRPr lang="en-US" dirty="0" smtClean="0"/>
          </a:p>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2</a:t>
            </a:fld>
            <a:endParaRPr lang="en-US" dirty="0"/>
          </a:p>
        </p:txBody>
      </p:sp>
    </p:spTree>
    <p:extLst>
      <p:ext uri="{BB962C8B-B14F-4D97-AF65-F5344CB8AC3E}">
        <p14:creationId xmlns:p14="http://schemas.microsoft.com/office/powerpoint/2010/main" val="146157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All employee movement will be effective January 31, 2018, the first day of the February pay period.</a:t>
            </a:r>
          </a:p>
          <a:p>
            <a:r>
              <a:rPr lang="en-US" dirty="0" smtClean="0"/>
              <a:t>SCO will process mass updates for movement into new classes</a:t>
            </a:r>
            <a:r>
              <a:rPr lang="en-US" baseline="0" dirty="0" smtClean="0"/>
              <a:t> and</a:t>
            </a:r>
            <a:r>
              <a:rPr lang="en-US" dirty="0" smtClean="0"/>
              <a:t> WWG changes. </a:t>
            </a:r>
          </a:p>
          <a:p>
            <a:endParaRPr lang="en-US" dirty="0" smtClean="0"/>
          </a:p>
          <a:p>
            <a:r>
              <a:rPr lang="en-US" dirty="0" smtClean="0"/>
              <a:t>Departments will need to process Alternate Range Change movements, movements between excluded salary ranges, reallocation for individuals on probation, and vacant positions.</a:t>
            </a:r>
          </a:p>
          <a:p>
            <a:endParaRPr lang="en-US" dirty="0" smtClean="0"/>
          </a:p>
          <a:p>
            <a:r>
              <a:rPr lang="en-US" dirty="0" smtClean="0"/>
              <a:t>Departments</a:t>
            </a:r>
            <a:r>
              <a:rPr lang="en-US" baseline="0" dirty="0" smtClean="0"/>
              <a:t> will need to check to ensure that all employee movements have been made correctly.</a:t>
            </a:r>
            <a:endParaRPr lang="en-US" dirty="0" smtClean="0"/>
          </a:p>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21</a:t>
            </a:fld>
            <a:endParaRPr lang="en-US"/>
          </a:p>
        </p:txBody>
      </p:sp>
    </p:spTree>
    <p:extLst>
      <p:ext uri="{BB962C8B-B14F-4D97-AF65-F5344CB8AC3E}">
        <p14:creationId xmlns:p14="http://schemas.microsoft.com/office/powerpoint/2010/main" val="3685654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California</a:t>
            </a:r>
            <a:r>
              <a:rPr lang="en-US" sz="1200" baseline="0" dirty="0" smtClean="0"/>
              <a:t> Code of Regulations section 599.688 is the salary rule that will be used for reallocation of employees from their current class to the new series.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(Summarize the rule in plain language)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indent="0">
              <a:buNone/>
            </a:pPr>
            <a:r>
              <a:rPr lang="en-US" sz="1200" dirty="0" smtClean="0"/>
              <a:t>When the State Personnel Board divides a class into two or more separate classes, or consolidates two of more classes into a single class and grants status to incumbents, the Department shall determine salary eligibility based on the following:</a:t>
            </a:r>
          </a:p>
          <a:p>
            <a:pPr marL="0" indent="0">
              <a:buNone/>
            </a:pPr>
            <a:r>
              <a:rPr lang="en-US" sz="1200" dirty="0" smtClean="0"/>
              <a:t>(a) If the maximum salary rate of the new class to which an employee’s position is allocated is the same or higher than the former class, the employee shall receive a salary increase equivalent to the total of the range differentials between the maximum salary rates as of the date of board action and retain the salary adjustment anniversary date. </a:t>
            </a:r>
          </a:p>
          <a:p>
            <a:endParaRPr lang="en-US" baseline="0" dirty="0" smtClean="0"/>
          </a:p>
          <a:p>
            <a:r>
              <a:rPr lang="en-US" baseline="0" dirty="0" smtClean="0"/>
              <a:t>Regulation 250, which requires individuals to meet the Minimum Qualifications of the new classification, does not apply to reallocations under 688.</a:t>
            </a:r>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22</a:t>
            </a:fld>
            <a:endParaRPr lang="en-US"/>
          </a:p>
        </p:txBody>
      </p:sp>
    </p:spTree>
    <p:extLst>
      <p:ext uri="{BB962C8B-B14F-4D97-AF65-F5344CB8AC3E}">
        <p14:creationId xmlns:p14="http://schemas.microsoft.com/office/powerpoint/2010/main" val="3418696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The new classifications, with the exception of IT Manager II, use a 7 step salary range vs a 5 step range</a:t>
            </a:r>
            <a:r>
              <a:rPr lang="en-US" b="1" baseline="0" dirty="0" smtClean="0"/>
              <a:t>: </a:t>
            </a:r>
            <a:r>
              <a:rPr lang="en-US" b="0" baseline="0" dirty="0" smtClean="0"/>
              <a:t>Two s</a:t>
            </a:r>
            <a:r>
              <a:rPr lang="en-US" b="0" dirty="0" smtClean="0"/>
              <a:t>teps added to bottom of range to insure equitable salary movement for all classes on reallocation and to provide consistent range size.</a:t>
            </a:r>
          </a:p>
          <a:p>
            <a:endParaRPr lang="en-US" b="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b="0" dirty="0" smtClean="0"/>
              <a:t>The</a:t>
            </a:r>
            <a:r>
              <a:rPr lang="en-US" b="0" baseline="0" dirty="0" smtClean="0"/>
              <a:t> r</a:t>
            </a:r>
            <a:r>
              <a:rPr lang="en-US" b="0" dirty="0" smtClean="0"/>
              <a:t>ange maximums are differing percentages apart to accommodate the</a:t>
            </a:r>
            <a:r>
              <a:rPr lang="en-US" b="0" baseline="0" dirty="0" smtClean="0"/>
              <a:t> reallocation </a:t>
            </a:r>
            <a:r>
              <a:rPr lang="en-US" b="0" dirty="0" smtClean="0"/>
              <a:t>of the</a:t>
            </a:r>
            <a:r>
              <a:rPr lang="en-US" b="0" baseline="0" dirty="0" smtClean="0"/>
              <a:t> p</a:t>
            </a:r>
            <a:r>
              <a:rPr lang="en-US" b="0" dirty="0" smtClean="0"/>
              <a:t>revious IT</a:t>
            </a:r>
            <a:r>
              <a:rPr lang="en-US" b="0" baseline="0" dirty="0" smtClean="0"/>
              <a:t> c</a:t>
            </a:r>
            <a:r>
              <a:rPr lang="en-US" b="0" dirty="0" smtClean="0"/>
              <a:t>lasses. Some ranges had to be adjusted in order to insure no employees were disadvantaged upon reallocation.</a:t>
            </a:r>
          </a:p>
          <a:p>
            <a:endParaRPr lang="en-US" b="0" dirty="0" smtClean="0"/>
          </a:p>
          <a:p>
            <a:r>
              <a:rPr lang="en-US" b="0" dirty="0" smtClean="0"/>
              <a:t>The movement</a:t>
            </a:r>
            <a:r>
              <a:rPr lang="en-US" b="0" baseline="0" dirty="0" smtClean="0"/>
              <a:t> to specific classifications and ranges was identified in the </a:t>
            </a:r>
            <a:r>
              <a:rPr lang="en-US" b="0" dirty="0" smtClean="0"/>
              <a:t>SPB board item; assessment for movement to higher ranges to be completed by department within 45 days</a:t>
            </a:r>
          </a:p>
          <a:p>
            <a:endParaRPr lang="en-US" b="1" dirty="0" smtClean="0"/>
          </a:p>
          <a:p>
            <a:pPr defTabSz="931774"/>
            <a:endParaRPr lang="en-US" b="1" dirty="0" smtClean="0"/>
          </a:p>
          <a:p>
            <a:pPr defTabSz="931774"/>
            <a:endParaRPr lang="en-US" b="1" dirty="0" smtClean="0"/>
          </a:p>
          <a:p>
            <a:endParaRPr lang="en-US" b="1" dirty="0" smtClean="0"/>
          </a:p>
          <a:p>
            <a:pPr defTabSz="931774">
              <a:spcBef>
                <a:spcPct val="20000"/>
              </a:spcBef>
            </a:pPr>
            <a:endParaRPr lang="en-US" sz="1200" b="1" dirty="0" smtClean="0">
              <a:solidFill>
                <a:prstClr val="black"/>
              </a:solidFill>
            </a:endParaRPr>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F5DC560F-E5C8-4C1A-8637-A5691D97916B}" type="slidenum">
              <a:rPr lang="en-US" smtClean="0"/>
              <a:t>23</a:t>
            </a:fld>
            <a:endParaRPr lang="en-US"/>
          </a:p>
        </p:txBody>
      </p:sp>
    </p:spTree>
    <p:extLst>
      <p:ext uri="{BB962C8B-B14F-4D97-AF65-F5344CB8AC3E}">
        <p14:creationId xmlns:p14="http://schemas.microsoft.com/office/powerpoint/2010/main" val="2617017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Alternate Range Criteria for all three new Information technology classifications is based on the Minimum Qualifications plus additional qualifying time or education.  </a:t>
            </a:r>
          </a:p>
          <a:p>
            <a:endParaRPr lang="en-US" baseline="0" dirty="0" smtClean="0"/>
          </a:p>
          <a:p>
            <a:r>
              <a:rPr lang="en-US" baseline="0" dirty="0" smtClean="0"/>
              <a:t>Unlike many current Alternate Range Change criteria, all experience in new classification counts towards the higher ranges, regardless of the range in which the experience was gained. Qualifying experience is identified as experience at that classification level or higher. </a:t>
            </a:r>
          </a:p>
          <a:p>
            <a:endParaRPr lang="en-US" baseline="0" dirty="0" smtClean="0"/>
          </a:p>
          <a:p>
            <a:r>
              <a:rPr lang="en-US" baseline="0" dirty="0" smtClean="0"/>
              <a:t>An employee may move from A to B or C depending on their experience and education. Movement is to the highest range for which the employee qualifies; e.g., a person may move directly from A to C.  There is no requirement that the person be moved from A to B to C.</a:t>
            </a:r>
          </a:p>
          <a:p>
            <a:endParaRPr lang="en-US" baseline="0" dirty="0" smtClean="0"/>
          </a:p>
          <a:p>
            <a:r>
              <a:rPr lang="en-US" baseline="0" dirty="0" smtClean="0"/>
              <a:t>In reviewing the eligibility of current employees for movement to an alternate range in the new classification, the amount of time needed for the range change is the incremental amount from the employee’s current range to the additional amount for higher range, e.g., Range B requires one year and Range C requires two years…if an employee is reallocated by the Board action into Range B, one additional year of experience is required for Range C.  The assumption is that the person has the amount of experience identified for their current range. </a:t>
            </a:r>
          </a:p>
          <a:p>
            <a:endParaRPr lang="en-US" baseline="0" dirty="0" smtClean="0"/>
          </a:p>
          <a:p>
            <a:r>
              <a:rPr lang="en-US" baseline="0" dirty="0" smtClean="0"/>
              <a:t>All experience in the employees previous class may be counted as experience at the equivalent reallocation class. </a:t>
            </a:r>
          </a:p>
          <a:p>
            <a:endParaRPr lang="en-US" baseline="0" dirty="0" smtClean="0"/>
          </a:p>
          <a:p>
            <a:r>
              <a:rPr lang="en-US" baseline="0" dirty="0" smtClean="0"/>
              <a:t>When appropriate. movement from A to C is made under regulation 599.676, since maximums are more than 10% apart.</a:t>
            </a:r>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24</a:t>
            </a:fld>
            <a:endParaRPr lang="en-US"/>
          </a:p>
        </p:txBody>
      </p:sp>
    </p:spTree>
    <p:extLst>
      <p:ext uri="{BB962C8B-B14F-4D97-AF65-F5344CB8AC3E}">
        <p14:creationId xmlns:p14="http://schemas.microsoft.com/office/powerpoint/2010/main" val="2692627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 employee may move from A to B, C, or D depending on their experience and education. Movement is to the highest range for which the employee qualifies; e.g., a person may move directly from A to C.  There is no requirement that the person be moved from A to B to C to D.</a:t>
            </a:r>
          </a:p>
          <a:p>
            <a:endParaRPr lang="en-US" baseline="0" dirty="0" smtClean="0"/>
          </a:p>
          <a:p>
            <a:r>
              <a:rPr lang="en-US" baseline="0" dirty="0" smtClean="0"/>
              <a:t>The education pattern for Range C requires the person to possess a Bachelor’s degree; no lesser amount of education may be combined with experience to meet that requirement. </a:t>
            </a:r>
          </a:p>
          <a:p>
            <a:endParaRPr lang="en-US" baseline="0" dirty="0" smtClean="0"/>
          </a:p>
          <a:p>
            <a:r>
              <a:rPr lang="en-US" baseline="0" dirty="0" smtClean="0"/>
              <a:t>In reviewing the eligibility of current employees for movement to an alternate range in the new classification, the amount of time needed for the range change is the incremental amount from the employee’s current range to the additional amount for higher range, e.g., Range B requires two years and Range C requires 4 years…if an employee reallocated by the Board action into Range B, two additional years of experience are required for Range C.  The assumption is that the person has the amount of experience identified for their current range. </a:t>
            </a:r>
          </a:p>
          <a:p>
            <a:endParaRPr lang="en-US" baseline="0" dirty="0" smtClean="0"/>
          </a:p>
          <a:p>
            <a:r>
              <a:rPr lang="en-US" baseline="0" dirty="0" smtClean="0"/>
              <a:t>All experience in the employees previous class may be counted as experience at the equivalent reallocation class. </a:t>
            </a:r>
          </a:p>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25</a:t>
            </a:fld>
            <a:endParaRPr lang="en-US"/>
          </a:p>
        </p:txBody>
      </p:sp>
    </p:spTree>
    <p:extLst>
      <p:ext uri="{BB962C8B-B14F-4D97-AF65-F5344CB8AC3E}">
        <p14:creationId xmlns:p14="http://schemas.microsoft.com/office/powerpoint/2010/main" val="2061105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 employee may move from A to B or C depending on their experience and education. Movement is to the highest range for which the employee qualifies; e.g., a person may move directly from A to C.  There is no requirement that the person be moved from A to B to C.</a:t>
            </a:r>
          </a:p>
          <a:p>
            <a:endParaRPr lang="en-US" baseline="0" dirty="0" smtClean="0"/>
          </a:p>
          <a:p>
            <a:r>
              <a:rPr lang="en-US" baseline="0" dirty="0" smtClean="0"/>
              <a:t>In reviewing the eligibility of current employees for movement to an alternate range in the new classification, the amount of time needed for the range change is the incremental amount from the employee’s current range to the additional amount for higher range, e.g., Range B requires two years and Range C requires 4 years…if an employee reallocated by the Board action into Range B, two additional years of experience are required for Range C.  The assumption is that the person has the amount of experience identified for their current range. </a:t>
            </a:r>
          </a:p>
          <a:p>
            <a:endParaRPr lang="en-US" baseline="0" dirty="0" smtClean="0"/>
          </a:p>
          <a:p>
            <a:r>
              <a:rPr lang="en-US" baseline="0" dirty="0" smtClean="0"/>
              <a:t>All experience in the employees previous class may be counted as experience at the equivalent reallocation class. </a:t>
            </a:r>
          </a:p>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26</a:t>
            </a:fld>
            <a:endParaRPr lang="en-US"/>
          </a:p>
        </p:txBody>
      </p:sp>
    </p:spTree>
    <p:extLst>
      <p:ext uri="{BB962C8B-B14F-4D97-AF65-F5344CB8AC3E}">
        <p14:creationId xmlns:p14="http://schemas.microsoft.com/office/powerpoint/2010/main" val="870465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SEIU Tentative Agreement calls “same day range changes” – employee “secondary placements”</a:t>
            </a:r>
          </a:p>
          <a:p>
            <a:endParaRPr lang="en-US" baseline="0" dirty="0" smtClean="0"/>
          </a:p>
          <a:p>
            <a:r>
              <a:rPr lang="en-US" baseline="0" dirty="0" smtClean="0"/>
              <a:t>Tentative agreement calls for Secondary placement assessment to be performed within 60 business days of Board item adoption and placement to occur within 60 business days of the placement.  In this case, the case of Board adoption is January 31, 2018.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just</a:t>
            </a:r>
            <a:r>
              <a:rPr lang="en-US" baseline="0" dirty="0" smtClean="0"/>
              <a:t> explained, experience in the employee’s previous classification may be counted as qualifying; </a:t>
            </a:r>
            <a:r>
              <a:rPr lang="en-US" dirty="0" smtClean="0"/>
              <a:t>e.g., Staff Programmer Analyst experience counts as Information Technology Specialist I</a:t>
            </a:r>
            <a:r>
              <a:rPr lang="en-US" baseline="0" dirty="0" smtClean="0"/>
              <a:t> </a:t>
            </a:r>
            <a:r>
              <a:rPr lang="en-US" dirty="0" smtClean="0"/>
              <a:t>experience for movement from Range B to C.</a:t>
            </a:r>
          </a:p>
          <a:p>
            <a:endParaRPr lang="en-US" dirty="0" smtClean="0"/>
          </a:p>
          <a:p>
            <a:r>
              <a:rPr lang="en-US" dirty="0" smtClean="0"/>
              <a:t>Documents needed to evaluate</a:t>
            </a:r>
            <a:r>
              <a:rPr lang="en-US" baseline="0" dirty="0" smtClean="0"/>
              <a:t> Same Day Range Change – </a:t>
            </a:r>
          </a:p>
          <a:p>
            <a:r>
              <a:rPr lang="en-US" baseline="0" dirty="0" smtClean="0"/>
              <a:t>Standard State Application</a:t>
            </a:r>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27</a:t>
            </a:fld>
            <a:endParaRPr lang="en-US"/>
          </a:p>
        </p:txBody>
      </p:sp>
    </p:spTree>
    <p:extLst>
      <p:ext uri="{BB962C8B-B14F-4D97-AF65-F5344CB8AC3E}">
        <p14:creationId xmlns:p14="http://schemas.microsoft.com/office/powerpoint/2010/main" val="2066552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classes will no longer eligible</a:t>
            </a:r>
            <a:r>
              <a:rPr lang="en-US" baseline="0" dirty="0" smtClean="0"/>
              <a:t> for overtime under Fair Labor Standards Act. Departmental need for extra compensation will be addressed on a case-by-case basis.</a:t>
            </a:r>
            <a:endParaRPr lang="en-US" dirty="0" smtClean="0"/>
          </a:p>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28</a:t>
            </a:fld>
            <a:endParaRPr lang="en-US"/>
          </a:p>
        </p:txBody>
      </p:sp>
    </p:spTree>
    <p:extLst>
      <p:ext uri="{BB962C8B-B14F-4D97-AF65-F5344CB8AC3E}">
        <p14:creationId xmlns:p14="http://schemas.microsoft.com/office/powerpoint/2010/main" val="2974991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Merit Salary Adjustments will still be on a 12-month basis, if</a:t>
            </a:r>
            <a:r>
              <a:rPr lang="en-US" baseline="0" dirty="0" smtClean="0"/>
              <a:t> necessary including both</a:t>
            </a:r>
            <a:r>
              <a:rPr lang="en-US" dirty="0" smtClean="0"/>
              <a:t> the prior and new classification.</a:t>
            </a:r>
          </a:p>
          <a:p>
            <a:endParaRPr lang="en-US" dirty="0"/>
          </a:p>
          <a:p>
            <a:pPr defTabSz="931774"/>
            <a:r>
              <a:rPr lang="en-US" dirty="0"/>
              <a:t>Probation Periods: All </a:t>
            </a:r>
            <a:r>
              <a:rPr lang="en-US" dirty="0" smtClean="0"/>
              <a:t>new Classifications </a:t>
            </a:r>
            <a:r>
              <a:rPr lang="en-US" dirty="0"/>
              <a:t>have 12 month </a:t>
            </a:r>
            <a:r>
              <a:rPr lang="en-US" dirty="0" smtClean="0"/>
              <a:t>probationary </a:t>
            </a:r>
            <a:r>
              <a:rPr lang="en-US" dirty="0"/>
              <a:t>p</a:t>
            </a:r>
            <a:r>
              <a:rPr lang="en-US" dirty="0" smtClean="0"/>
              <a:t>eriods</a:t>
            </a:r>
            <a:r>
              <a:rPr lang="en-US" dirty="0"/>
              <a:t>; </a:t>
            </a:r>
            <a:r>
              <a:rPr lang="en-US" dirty="0" smtClean="0"/>
              <a:t>Employees being reallocated will complete the probation </a:t>
            </a:r>
            <a:r>
              <a:rPr lang="en-US" dirty="0"/>
              <a:t>period </a:t>
            </a:r>
            <a:r>
              <a:rPr lang="en-US" dirty="0" smtClean="0"/>
              <a:t>for the class</a:t>
            </a:r>
            <a:r>
              <a:rPr lang="en-US" baseline="0" dirty="0" smtClean="0"/>
              <a:t> in which they were initially appointed </a:t>
            </a:r>
            <a:r>
              <a:rPr lang="en-US" dirty="0" smtClean="0"/>
              <a:t>to </a:t>
            </a:r>
            <a:r>
              <a:rPr lang="en-US" dirty="0"/>
              <a:t>gain status in new </a:t>
            </a:r>
            <a:r>
              <a:rPr lang="en-US" dirty="0" smtClean="0"/>
              <a:t>class</a:t>
            </a:r>
            <a:r>
              <a:rPr lang="en-US" dirty="0"/>
              <a:t>.</a:t>
            </a:r>
          </a:p>
          <a:p>
            <a:endParaRPr lang="en-US" dirty="0"/>
          </a:p>
          <a:p>
            <a:r>
              <a:rPr lang="en-US" dirty="0" smtClean="0"/>
              <a:t>Departments</a:t>
            </a:r>
            <a:r>
              <a:rPr lang="en-US" baseline="0" dirty="0" smtClean="0"/>
              <a:t> will have broader classifications to use in meeting project deliverables, not bound by specific, limited classes.</a:t>
            </a:r>
          </a:p>
          <a:p>
            <a:endParaRPr lang="en-US" baseline="0" dirty="0" smtClean="0"/>
          </a:p>
          <a:p>
            <a:r>
              <a:rPr lang="en-US" baseline="0" dirty="0" smtClean="0"/>
              <a:t>Employees will have </a:t>
            </a:r>
            <a:r>
              <a:rPr lang="en-US" dirty="0" smtClean="0"/>
              <a:t>options </a:t>
            </a:r>
            <a:r>
              <a:rPr lang="en-US" dirty="0"/>
              <a:t>to learn other </a:t>
            </a:r>
            <a:r>
              <a:rPr lang="en-US" dirty="0" smtClean="0"/>
              <a:t>domains</a:t>
            </a:r>
          </a:p>
          <a:p>
            <a:endParaRPr lang="en-US" dirty="0" smtClean="0"/>
          </a:p>
          <a:p>
            <a:r>
              <a:rPr lang="en-US" dirty="0" smtClean="0"/>
              <a:t>The</a:t>
            </a:r>
            <a:r>
              <a:rPr lang="en-US" baseline="0" dirty="0" smtClean="0"/>
              <a:t> w</a:t>
            </a:r>
            <a:r>
              <a:rPr lang="en-US" dirty="0" smtClean="0"/>
              <a:t>ork </a:t>
            </a:r>
            <a:r>
              <a:rPr lang="en-US" dirty="0"/>
              <a:t>isn’t changing, just titles, but there is now more room for growth within </a:t>
            </a:r>
            <a:r>
              <a:rPr lang="en-US" dirty="0" smtClean="0"/>
              <a:t>classification</a:t>
            </a:r>
          </a:p>
          <a:p>
            <a:endParaRPr lang="en-US" dirty="0" smtClean="0"/>
          </a:p>
          <a:p>
            <a:r>
              <a:rPr lang="en-US" dirty="0" smtClean="0"/>
              <a:t>Cross-training will be easier to accomplish without classification issues. – no requirements for transfers or training and development assignments.</a:t>
            </a:r>
            <a:endParaRPr lang="en-US" dirty="0"/>
          </a:p>
          <a:p>
            <a:pPr marL="0" lvl="3" defTabSz="931774">
              <a:defRPr/>
            </a:pPr>
            <a:endParaRPr lang="en-US" dirty="0"/>
          </a:p>
          <a:p>
            <a:pPr marL="0" lvl="3" defTabSz="931774">
              <a:defRPr/>
            </a:pPr>
            <a:endParaRPr lang="en-US" dirty="0"/>
          </a:p>
          <a:p>
            <a:pPr marL="0" lvl="3" defTabSz="931774">
              <a:defRPr/>
            </a:pPr>
            <a:endParaRPr lang="en-US" b="1" i="1" dirty="0"/>
          </a:p>
          <a:p>
            <a:pPr marL="0" lvl="3" defTabSz="931774">
              <a:defRPr/>
            </a:pPr>
            <a:endParaRPr lang="en-US" b="1" i="1" dirty="0"/>
          </a:p>
          <a:p>
            <a:pPr marL="0" lvl="3" defTabSz="931774">
              <a:defRPr/>
            </a:pPr>
            <a:endParaRPr lang="en-US" sz="1100" b="1" i="1"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29</a:t>
            </a:fld>
            <a:endParaRPr lang="en-US"/>
          </a:p>
        </p:txBody>
      </p:sp>
    </p:spTree>
    <p:extLst>
      <p:ext uri="{BB962C8B-B14F-4D97-AF65-F5344CB8AC3E}">
        <p14:creationId xmlns:p14="http://schemas.microsoft.com/office/powerpoint/2010/main" val="2712823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Fewer levels, flatter structure.  Staff/Senior levels combined.</a:t>
            </a:r>
          </a:p>
          <a:p>
            <a:endParaRPr lang="en-US" baseline="0" dirty="0" smtClean="0"/>
          </a:p>
          <a:p>
            <a:r>
              <a:rPr lang="en-US" baseline="0" dirty="0" smtClean="0"/>
              <a:t>Transaction Responsibility: As previously discussed</a:t>
            </a:r>
          </a:p>
          <a:p>
            <a:endParaRPr lang="en-US" baseline="0" dirty="0" smtClean="0"/>
          </a:p>
          <a:p>
            <a:r>
              <a:rPr lang="en-US" baseline="0" dirty="0" smtClean="0"/>
              <a:t>Departments must complete and send one Form 607 with an attachment showing all of the reallocations to the State Controllers Office for the reallocation of positions. </a:t>
            </a:r>
            <a:r>
              <a:rPr lang="en-US" b="1" baseline="0" dirty="0" smtClean="0"/>
              <a:t>No review necessary by the Department of Finance. SCO wants 607s by March 30, 2018. Will take SCO three days to manually key.</a:t>
            </a:r>
          </a:p>
          <a:p>
            <a:endParaRPr lang="en-US" baseline="0" dirty="0" smtClean="0"/>
          </a:p>
          <a:p>
            <a:r>
              <a:rPr lang="en-US" baseline="0" dirty="0" smtClean="0"/>
              <a:t>Departments will need to update duty statements to change titles, position numbers, and identify domains</a:t>
            </a:r>
          </a:p>
          <a:p>
            <a:endParaRPr lang="en-US" dirty="0" smtClean="0"/>
          </a:p>
          <a:p>
            <a:pPr marL="0" lvl="3" defTabSz="931774">
              <a:defRPr/>
            </a:pPr>
            <a:r>
              <a:rPr lang="en-US" dirty="0" smtClean="0"/>
              <a:t>Possible Methods of Transition for</a:t>
            </a:r>
            <a:r>
              <a:rPr lang="en-US" baseline="0" dirty="0" smtClean="0"/>
              <a:t> Footnote 24 class employees</a:t>
            </a:r>
            <a:r>
              <a:rPr lang="en-US" dirty="0" smtClean="0"/>
              <a:t>: </a:t>
            </a:r>
            <a:r>
              <a:rPr lang="en-US" baseline="0" dirty="0" smtClean="0"/>
              <a:t>Training and Development assignments</a:t>
            </a:r>
          </a:p>
          <a:p>
            <a:pPr marL="0" lvl="3" defTabSz="931774">
              <a:defRPr/>
            </a:pPr>
            <a:endParaRPr lang="en-US" baseline="0" dirty="0" smtClean="0"/>
          </a:p>
          <a:p>
            <a:pPr defTabSz="931774"/>
            <a:r>
              <a:rPr lang="en-US" dirty="0" smtClean="0"/>
              <a:t>Departments need to review</a:t>
            </a:r>
            <a:r>
              <a:rPr lang="en-US" baseline="0" dirty="0" smtClean="0"/>
              <a:t> their organization for possible realignment of supervisory relationships – departments will have an “amnesty period” to submit a plan to CalHR to correct any misallocations</a:t>
            </a:r>
          </a:p>
          <a:p>
            <a:pPr defTabSz="931774"/>
            <a:endParaRPr lang="en-US" baseline="0" dirty="0" smtClean="0"/>
          </a:p>
          <a:p>
            <a:pPr defTabSz="931774"/>
            <a:r>
              <a:rPr lang="en-US" baseline="0" dirty="0" smtClean="0"/>
              <a:t>Secondary placement already discussed</a:t>
            </a:r>
            <a:endParaRPr lang="en-US" dirty="0" smtClean="0"/>
          </a:p>
          <a:p>
            <a:pPr defTabSz="931774"/>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30</a:t>
            </a:fld>
            <a:endParaRPr lang="en-US"/>
          </a:p>
        </p:txBody>
      </p:sp>
    </p:spTree>
    <p:extLst>
      <p:ext uri="{BB962C8B-B14F-4D97-AF65-F5344CB8AC3E}">
        <p14:creationId xmlns:p14="http://schemas.microsoft.com/office/powerpoint/2010/main" val="341268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JLI -</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CalHR’s role in this</a:t>
            </a:r>
            <a:r>
              <a:rPr lang="en-US" sz="1200" b="0" kern="1200" baseline="0" dirty="0" smtClean="0">
                <a:solidFill>
                  <a:schemeClr val="tx1"/>
                </a:solidFill>
                <a:effectLst/>
                <a:latin typeface="+mn-lt"/>
                <a:ea typeface="+mn-ea"/>
                <a:cs typeface="+mn-cs"/>
              </a:rPr>
              <a:t> consolidation effort was to </a:t>
            </a:r>
            <a:r>
              <a:rPr lang="en-US" sz="1200" b="0" kern="1200" dirty="0" smtClean="0">
                <a:solidFill>
                  <a:schemeClr val="tx1"/>
                </a:solidFill>
                <a:effectLst/>
                <a:latin typeface="+mn-lt"/>
                <a:ea typeface="+mn-ea"/>
                <a:cs typeface="+mn-cs"/>
              </a:rPr>
              <a:t>facilitate an open dialog to allow more flexibility within IT, which reduces human resources’ need to operate within rigid historic classifications</a:t>
            </a:r>
            <a:r>
              <a:rPr lang="en-US" sz="1100" b="1" kern="1200" dirty="0" smtClean="0">
                <a:solidFill>
                  <a:schemeClr val="tx1"/>
                </a:solidFill>
                <a:effectLst/>
                <a:latin typeface="+mn-lt"/>
                <a:ea typeface="+mn-ea"/>
                <a:cs typeface="+mn-cs"/>
              </a:rPr>
              <a:t>.</a:t>
            </a:r>
            <a:r>
              <a:rPr lang="en-US" sz="1100" b="1"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This project worked to bridge the communication and establish a mutual understanding between the disciplines of human resources and information technology.</a:t>
            </a:r>
          </a:p>
          <a:p>
            <a:pPr lvl="0"/>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Under a streamlined classification structure, we anticipate individuals looking for employment with the State of California will find it much easier to navigate IT employment opportunities and that departments will have the ability to choose applicants from a broader candidate pool.</a:t>
            </a:r>
          </a:p>
          <a:p>
            <a:pPr lvl="0"/>
            <a:endParaRPr lang="en-US" sz="11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effectLst/>
                <a:latin typeface="+mn-lt"/>
                <a:ea typeface="+mn-ea"/>
                <a:cs typeface="+mn-cs"/>
              </a:rPr>
              <a:t>Th</a:t>
            </a:r>
            <a:r>
              <a:rPr lang="en-US" sz="1100" b="0" kern="1200" baseline="0" dirty="0" smtClean="0">
                <a:solidFill>
                  <a:schemeClr val="tx1"/>
                </a:solidFill>
                <a:effectLst/>
                <a:latin typeface="+mn-lt"/>
                <a:ea typeface="+mn-ea"/>
                <a:cs typeface="+mn-cs"/>
              </a:rPr>
              <a:t>e structure of the redesigned IT occupational group, yielded some very innovative ideas, with very innovative solutions. Hence, the reason for this change management forum. Many of the technical concepts we cover today are things that happen in HR shops everyday, such as reorganizations, changes in reporting relationships, same day range changes, salary determinations, and basic position allocation. I want to reassure you all that it’s the scope of the change that is daunting and not the actual technical HR functions that will take place to implement. </a:t>
            </a:r>
            <a:r>
              <a:rPr lang="en-US" sz="1100" kern="1200" dirty="0" smtClean="0">
                <a:solidFill>
                  <a:schemeClr val="tx1"/>
                </a:solidFill>
                <a:effectLst/>
                <a:latin typeface="+mn-lt"/>
                <a:ea typeface="+mn-ea"/>
                <a:cs typeface="+mn-cs"/>
              </a:rPr>
              <a:t>We know that</a:t>
            </a:r>
            <a:r>
              <a:rPr lang="en-US" sz="1100" kern="1200" baseline="0" dirty="0" smtClean="0">
                <a:solidFill>
                  <a:schemeClr val="tx1"/>
                </a:solidFill>
                <a:effectLst/>
                <a:latin typeface="+mn-lt"/>
                <a:ea typeface="+mn-ea"/>
                <a:cs typeface="+mn-cs"/>
              </a:rPr>
              <a:t> change is not easy, but we also know that not all change is bad. By partnering together, we hope that this change will be easier.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mn-lt"/>
                <a:ea typeface="+mn-ea"/>
                <a:cs typeface="+mn-cs"/>
              </a:rPr>
              <a:t>And now </a:t>
            </a:r>
            <a:r>
              <a:rPr lang="en-US" sz="1100" b="0" kern="1200" baseline="0" dirty="0" smtClean="0">
                <a:solidFill>
                  <a:schemeClr val="tx1"/>
                </a:solidFill>
                <a:effectLst/>
                <a:latin typeface="+mn-lt"/>
                <a:ea typeface="+mn-ea"/>
                <a:cs typeface="+mn-cs"/>
              </a:rPr>
              <a:t>without further ado, I’d like to introduce Tim Eldred who will describe the specific changes to California’s IT classifications. Tim has 30 years of State HR experience, beginning at the State Personnel Board – pre-CalHR and pre-collective bargaining -  in December 1971. He has held HR positions in a number of State agencies, both large and small, and has been instrumental in the creation of a number of innovative State personnel programs, including the Staff Services Analyst classification (which, was the very first deep class allowing movement to higher ranges based upon experience and education) and the State Restriction of Appointments process.</a:t>
            </a:r>
          </a:p>
        </p:txBody>
      </p:sp>
      <p:sp>
        <p:nvSpPr>
          <p:cNvPr id="4" name="Slide Number Placeholder 3"/>
          <p:cNvSpPr>
            <a:spLocks noGrp="1"/>
          </p:cNvSpPr>
          <p:nvPr>
            <p:ph type="sldNum" sz="quarter" idx="10"/>
          </p:nvPr>
        </p:nvSpPr>
        <p:spPr/>
        <p:txBody>
          <a:bodyPr/>
          <a:lstStyle/>
          <a:p>
            <a:fld id="{F5DC560F-E5C8-4C1A-8637-A5691D97916B}" type="slidenum">
              <a:rPr lang="en-US" smtClean="0"/>
              <a:t>3</a:t>
            </a:fld>
            <a:endParaRPr lang="en-US"/>
          </a:p>
        </p:txBody>
      </p:sp>
    </p:spTree>
    <p:extLst>
      <p:ext uri="{BB962C8B-B14F-4D97-AF65-F5344CB8AC3E}">
        <p14:creationId xmlns:p14="http://schemas.microsoft.com/office/powerpoint/2010/main" val="1766545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report requirements directly</a:t>
            </a:r>
            <a:r>
              <a:rPr lang="en-US" baseline="0" dirty="0" smtClean="0"/>
              <a:t> from TA.</a:t>
            </a:r>
          </a:p>
          <a:p>
            <a:endParaRPr lang="en-US" baseline="0" dirty="0" smtClean="0"/>
          </a:p>
          <a:p>
            <a:r>
              <a:rPr lang="en-US" baseline="0" dirty="0" smtClean="0"/>
              <a:t>CalHR developed a template, which will be used by all departments. </a:t>
            </a:r>
          </a:p>
          <a:p>
            <a:endParaRPr lang="en-US" baseline="0" dirty="0" smtClean="0"/>
          </a:p>
          <a:p>
            <a:r>
              <a:rPr lang="en-US" baseline="0" dirty="0" smtClean="0"/>
              <a:t>Reports are due to CalHR by June 29, 2018.</a:t>
            </a:r>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31</a:t>
            </a:fld>
            <a:endParaRPr lang="en-US"/>
          </a:p>
        </p:txBody>
      </p:sp>
    </p:spTree>
    <p:extLst>
      <p:ext uri="{BB962C8B-B14F-4D97-AF65-F5344CB8AC3E}">
        <p14:creationId xmlns:p14="http://schemas.microsoft.com/office/powerpoint/2010/main" val="995446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List of employee movement between current classification and new classification, alternate range, and domain</a:t>
            </a:r>
          </a:p>
          <a:p>
            <a:r>
              <a:rPr lang="en-US" dirty="0" smtClean="0"/>
              <a:t>List of employees receiving secondary placement between ranges – classification, alternate range, and domain</a:t>
            </a:r>
          </a:p>
          <a:p>
            <a:r>
              <a:rPr lang="en-US" dirty="0" smtClean="0"/>
              <a:t>Number of promotions by classification, alternate range, and domain</a:t>
            </a:r>
          </a:p>
          <a:p>
            <a:endParaRPr lang="en-US" dirty="0" smtClean="0"/>
          </a:p>
          <a:p>
            <a:r>
              <a:rPr lang="en-US" dirty="0" smtClean="0"/>
              <a:t>REPORTS DUE TO CALHR BY June 29, 2018</a:t>
            </a:r>
          </a:p>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32</a:t>
            </a:fld>
            <a:endParaRPr lang="en-US"/>
          </a:p>
        </p:txBody>
      </p:sp>
    </p:spTree>
    <p:extLst>
      <p:ext uri="{BB962C8B-B14F-4D97-AF65-F5344CB8AC3E}">
        <p14:creationId xmlns:p14="http://schemas.microsoft.com/office/powerpoint/2010/main" val="3318917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Communication to Department management:</a:t>
            </a:r>
            <a:r>
              <a:rPr lang="en-US" baseline="0" dirty="0" smtClean="0"/>
              <a:t> </a:t>
            </a:r>
            <a:r>
              <a:rPr lang="en-US" dirty="0" smtClean="0"/>
              <a:t>High level discussion points. Share allocation guidelines with Mgr./Sups</a:t>
            </a:r>
          </a:p>
          <a:p>
            <a:pPr defTabSz="931774"/>
            <a:r>
              <a:rPr lang="en-US" dirty="0" smtClean="0"/>
              <a:t>Communication to employees: Have application and resume ready for consolidation implementation - ARC qualification</a:t>
            </a:r>
            <a:endParaRPr lang="en-US" sz="1100" b="1" i="1" dirty="0" smtClean="0"/>
          </a:p>
        </p:txBody>
      </p:sp>
      <p:sp>
        <p:nvSpPr>
          <p:cNvPr id="4" name="Slide Number Placeholder 3"/>
          <p:cNvSpPr>
            <a:spLocks noGrp="1"/>
          </p:cNvSpPr>
          <p:nvPr>
            <p:ph type="sldNum" sz="quarter" idx="10"/>
          </p:nvPr>
        </p:nvSpPr>
        <p:spPr/>
        <p:txBody>
          <a:bodyPr/>
          <a:lstStyle/>
          <a:p>
            <a:fld id="{F5DC560F-E5C8-4C1A-8637-A5691D97916B}" type="slidenum">
              <a:rPr lang="en-US" smtClean="0"/>
              <a:t>33</a:t>
            </a:fld>
            <a:endParaRPr lang="en-US"/>
          </a:p>
        </p:txBody>
      </p:sp>
    </p:spTree>
    <p:extLst>
      <p:ext uri="{BB962C8B-B14F-4D97-AF65-F5344CB8AC3E}">
        <p14:creationId xmlns:p14="http://schemas.microsoft.com/office/powerpoint/2010/main" val="2260117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Departments will need to tailor job announcements for</a:t>
            </a:r>
            <a:r>
              <a:rPr lang="en-US" baseline="0" dirty="0" smtClean="0"/>
              <a:t> specific positions, providing specific information on duties, the domain or domains in which the duties will be performed, the experience, education, knowledge and abilities required for the specific position.</a:t>
            </a:r>
          </a:p>
          <a:p>
            <a:endParaRPr lang="en-US" baseline="0" dirty="0" smtClean="0"/>
          </a:p>
          <a:p>
            <a:r>
              <a:rPr lang="en-US" baseline="0" dirty="0" smtClean="0"/>
              <a:t>Recommended that departments utilize a Statement of Qualifications, identifying specific data that can be used in the application screening process.</a:t>
            </a:r>
          </a:p>
          <a:p>
            <a:endParaRPr lang="en-US" baseline="0" dirty="0" smtClean="0"/>
          </a:p>
          <a:p>
            <a:r>
              <a:rPr lang="en-US" b="1" baseline="0" dirty="0" smtClean="0"/>
              <a:t>PREFERENCE FLAGS TO ASSIST WITH CANDIDATE POOL </a:t>
            </a:r>
          </a:p>
          <a:p>
            <a:r>
              <a:rPr lang="en-US" b="1" baseline="0" dirty="0" smtClean="0"/>
              <a:t>Can pull certs lists based on preference flags. </a:t>
            </a:r>
            <a:endParaRPr lang="en-US" b="1" dirty="0"/>
          </a:p>
        </p:txBody>
      </p:sp>
      <p:sp>
        <p:nvSpPr>
          <p:cNvPr id="4" name="Slide Number Placeholder 3"/>
          <p:cNvSpPr>
            <a:spLocks noGrp="1"/>
          </p:cNvSpPr>
          <p:nvPr>
            <p:ph type="sldNum" sz="quarter" idx="10"/>
          </p:nvPr>
        </p:nvSpPr>
        <p:spPr/>
        <p:txBody>
          <a:bodyPr/>
          <a:lstStyle/>
          <a:p>
            <a:fld id="{F5DC560F-E5C8-4C1A-8637-A5691D97916B}" type="slidenum">
              <a:rPr lang="en-US" smtClean="0"/>
              <a:t>34</a:t>
            </a:fld>
            <a:endParaRPr lang="en-US"/>
          </a:p>
        </p:txBody>
      </p:sp>
    </p:spTree>
    <p:extLst>
      <p:ext uri="{BB962C8B-B14F-4D97-AF65-F5344CB8AC3E}">
        <p14:creationId xmlns:p14="http://schemas.microsoft.com/office/powerpoint/2010/main" val="4089984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Exams</a:t>
            </a:r>
            <a:r>
              <a:rPr lang="en-US" baseline="0" dirty="0" smtClean="0"/>
              <a:t> – CalHR’s Selection Division has developed new online Training &amp; Experience (T&amp;E) exams for the new IT classifications. </a:t>
            </a:r>
          </a:p>
          <a:p>
            <a:pPr marL="174708" indent="-174708">
              <a:buFont typeface="Arial" panose="020B0604020202020204" pitchFamily="34" charset="0"/>
              <a:buChar char="•"/>
            </a:pPr>
            <a:r>
              <a:rPr lang="en-US" baseline="0" dirty="0" smtClean="0"/>
              <a:t>24/7 365 day access</a:t>
            </a:r>
          </a:p>
          <a:p>
            <a:pPr marL="174708" indent="-174708">
              <a:buFont typeface="Arial" panose="020B0604020202020204" pitchFamily="34" charset="0"/>
              <a:buChar char="•"/>
            </a:pPr>
            <a:r>
              <a:rPr lang="en-US" baseline="0" dirty="0" smtClean="0"/>
              <a:t>January 31, 2018 new exams’ roll out date</a:t>
            </a:r>
          </a:p>
          <a:p>
            <a:pPr marL="174708" indent="-174708">
              <a:buFont typeface="Arial" panose="020B0604020202020204" pitchFamily="34" charset="0"/>
              <a:buChar char="•"/>
            </a:pPr>
            <a:r>
              <a:rPr lang="en-US" baseline="0" dirty="0" smtClean="0"/>
              <a:t>Build in simultaneous scoring allowing test takers to be placed on eligibility lists the same day</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Individuals on current lists informed that they need to take new examinations to establish eligibility.</a:t>
            </a:r>
          </a:p>
          <a:p>
            <a:pPr defTabSz="931774">
              <a:spcBef>
                <a:spcPct val="20000"/>
              </a:spcBef>
            </a:pPr>
            <a:r>
              <a:rPr lang="en-US" sz="1200" dirty="0" smtClean="0">
                <a:solidFill>
                  <a:prstClr val="black"/>
                </a:solidFill>
              </a:rPr>
              <a:t>Abolishment of current IT eligibility lists</a:t>
            </a:r>
          </a:p>
          <a:p>
            <a:pPr marL="524123" indent="-524123" defTabSz="931774">
              <a:spcBef>
                <a:spcPct val="20000"/>
              </a:spcBef>
              <a:buFont typeface="Arial" panose="020B0604020202020204" pitchFamily="34" charset="0"/>
              <a:buChar char="•"/>
            </a:pPr>
            <a:r>
              <a:rPr lang="en-US" sz="1200" dirty="0" smtClean="0"/>
              <a:t>IT candidates on current eligibility lists do need to establish their list eligibility for the new IT classifications by completing the new exams</a:t>
            </a:r>
          </a:p>
          <a:p>
            <a:pPr marL="524123" indent="-524123" defTabSz="931774">
              <a:spcBef>
                <a:spcPct val="20000"/>
              </a:spcBef>
              <a:buFont typeface="Arial" panose="020B0604020202020204" pitchFamily="34" charset="0"/>
              <a:buChar char="•"/>
            </a:pPr>
            <a:r>
              <a:rPr lang="en-US" sz="1200" dirty="0" smtClean="0"/>
              <a:t>Eligibility on current lists will not transfer to eligibility lists for the new IT classes </a:t>
            </a:r>
          </a:p>
          <a:p>
            <a:pPr marL="524123" indent="-524123" defTabSz="931774">
              <a:spcBef>
                <a:spcPct val="20000"/>
              </a:spcBef>
              <a:buFont typeface="Arial" panose="020B0604020202020204" pitchFamily="34" charset="0"/>
              <a:buChar char="•"/>
            </a:pPr>
            <a:r>
              <a:rPr lang="en-US" sz="1200" dirty="0" smtClean="0">
                <a:solidFill>
                  <a:prstClr val="black"/>
                </a:solidFill>
              </a:rPr>
              <a:t>On January 11, 2018 SPB approved CalHR’s request to abolish current eligibility lists for 36 IT classifications; this goes into effect on January 31, 2018</a:t>
            </a:r>
            <a:r>
              <a:rPr lang="en-US" sz="1200" baseline="0" dirty="0" smtClean="0">
                <a:solidFill>
                  <a:prstClr val="black"/>
                </a:solidFill>
              </a:rPr>
              <a:t> </a:t>
            </a:r>
            <a:r>
              <a:rPr lang="en-US" sz="1200" dirty="0" smtClean="0">
                <a:solidFill>
                  <a:prstClr val="black"/>
                </a:solidFill>
              </a:rPr>
              <a:t>Pre-consolidation IT exams were removed from the jobs.ca.gov/calcareer.ca.gov website on </a:t>
            </a:r>
            <a:r>
              <a:rPr lang="en-US" sz="1200" dirty="0" smtClean="0">
                <a:solidFill>
                  <a:srgbClr val="FF0000"/>
                </a:solidFill>
              </a:rPr>
              <a:t>December</a:t>
            </a:r>
            <a:r>
              <a:rPr lang="en-US" sz="1200" baseline="0" dirty="0" smtClean="0">
                <a:solidFill>
                  <a:srgbClr val="FF0000"/>
                </a:solidFill>
              </a:rPr>
              <a:t> 29, 2017</a:t>
            </a:r>
            <a:r>
              <a:rPr lang="en-US" sz="1200" dirty="0" smtClean="0">
                <a:solidFill>
                  <a:prstClr val="black"/>
                </a:solidFill>
              </a:rPr>
              <a:t>; this ensures no new candidates were placed on eligibility lists within the 180 days of abolishing current lists</a:t>
            </a:r>
          </a:p>
          <a:p>
            <a:pPr marL="524123" indent="-524123" defTabSz="931774">
              <a:spcBef>
                <a:spcPct val="20000"/>
              </a:spcBef>
              <a:buFont typeface="Arial" panose="020B0604020202020204" pitchFamily="34" charset="0"/>
              <a:buChar char="•"/>
            </a:pPr>
            <a:endParaRPr lang="en-US" sz="1200" dirty="0" smtClean="0">
              <a:solidFill>
                <a:prstClr val="black"/>
              </a:solidFill>
            </a:endParaRPr>
          </a:p>
          <a:p>
            <a:pPr defTabSz="931774">
              <a:spcBef>
                <a:spcPct val="20000"/>
              </a:spcBef>
            </a:pPr>
            <a:r>
              <a:rPr lang="en-US" sz="1200" dirty="0" smtClean="0"/>
              <a:t>Cutoff date for pulling certification lists </a:t>
            </a:r>
          </a:p>
          <a:p>
            <a:pPr marL="465887" indent="-465887" defTabSz="931774">
              <a:spcBef>
                <a:spcPct val="20000"/>
              </a:spcBef>
              <a:buFont typeface="Arial" panose="020B0604020202020204" pitchFamily="34" charset="0"/>
              <a:buChar char="•"/>
              <a:defRPr/>
            </a:pPr>
            <a:r>
              <a:rPr lang="en-US" sz="1200" dirty="0" smtClean="0">
                <a:solidFill>
                  <a:prstClr val="black"/>
                </a:solidFill>
              </a:rPr>
              <a:t>Departments will be able to hire off existing eligibility lists that were generated (a.k.a. pulled) before January 30, 2017 (consistent with the Board’s approval date) all certs will have 180</a:t>
            </a:r>
            <a:r>
              <a:rPr lang="en-US" sz="1200" baseline="0" dirty="0" smtClean="0">
                <a:solidFill>
                  <a:prstClr val="black"/>
                </a:solidFill>
              </a:rPr>
              <a:t> days activity</a:t>
            </a:r>
            <a:endParaRPr lang="en-US" sz="1200" dirty="0" smtClean="0">
              <a:solidFill>
                <a:prstClr val="black"/>
              </a:solidFill>
            </a:endParaRPr>
          </a:p>
          <a:p>
            <a:pPr marL="465887" indent="-465887" defTabSz="931774">
              <a:spcBef>
                <a:spcPct val="20000"/>
              </a:spcBef>
              <a:buFont typeface="Arial" panose="020B0604020202020204" pitchFamily="34" charset="0"/>
              <a:buChar char="•"/>
              <a:defRPr/>
            </a:pPr>
            <a:r>
              <a:rPr lang="en-US" sz="1200" dirty="0" smtClean="0">
                <a:solidFill>
                  <a:prstClr val="black"/>
                </a:solidFill>
              </a:rPr>
              <a:t>Departments will not be allowed to hire individuals on a Temporary Appointment Authorization a.k.a. TAU basis</a:t>
            </a:r>
          </a:p>
          <a:p>
            <a:pPr marL="465887" indent="-465887" defTabSz="931774">
              <a:spcBef>
                <a:spcPct val="20000"/>
              </a:spcBef>
              <a:buFont typeface="Arial" panose="020B0604020202020204" pitchFamily="34" charset="0"/>
              <a:buChar char="•"/>
            </a:pPr>
            <a:r>
              <a:rPr lang="en-US" sz="1200" dirty="0" smtClean="0">
                <a:solidFill>
                  <a:prstClr val="black"/>
                </a:solidFill>
              </a:rPr>
              <a:t>The Selection Division has communicated the cutoff date for pulling certification lists to departments via: ESF, CSF, Ad Hoc, email distribution list?......?</a:t>
            </a:r>
          </a:p>
          <a:p>
            <a:pPr marL="465887" indent="-465887" defTabSz="931774">
              <a:spcBef>
                <a:spcPct val="20000"/>
              </a:spcBef>
              <a:buFont typeface="Arial" panose="020B0604020202020204" pitchFamily="34" charset="0"/>
              <a:buChar char="•"/>
            </a:pPr>
            <a:endParaRPr lang="en-US" sz="1200" dirty="0" smtClean="0">
              <a:solidFill>
                <a:prstClr val="black"/>
              </a:solidFill>
            </a:endParaRPr>
          </a:p>
          <a:p>
            <a:pPr defTabSz="931774">
              <a:spcBef>
                <a:spcPct val="20000"/>
              </a:spcBef>
            </a:pPr>
            <a:r>
              <a:rPr lang="en-US" sz="1200" dirty="0" smtClean="0">
                <a:solidFill>
                  <a:prstClr val="black"/>
                </a:solidFill>
              </a:rPr>
              <a:t>Communication to candidates</a:t>
            </a:r>
          </a:p>
          <a:p>
            <a:pPr marL="465887" indent="-465887" defTabSz="931774">
              <a:spcBef>
                <a:spcPct val="20000"/>
              </a:spcBef>
              <a:buFont typeface="Arial" panose="020B0604020202020204" pitchFamily="34" charset="0"/>
              <a:buChar char="•"/>
            </a:pPr>
            <a:r>
              <a:rPr lang="en-US" sz="1200" dirty="0" smtClean="0">
                <a:solidFill>
                  <a:prstClr val="black"/>
                </a:solidFill>
              </a:rPr>
              <a:t>CalHR’s Selection Division will notify candidates of the abolishment of their current list eligibility and the need to take the new T&amp;E exams for promotional opportunities via: ECOS, mailed letter</a:t>
            </a:r>
            <a:r>
              <a:rPr lang="en-US" sz="1200" baseline="0" dirty="0" smtClean="0">
                <a:solidFill>
                  <a:prstClr val="black"/>
                </a:solidFill>
              </a:rPr>
              <a:t> – Departments have the responsibility to notify the candidates that they need to take the new exams</a:t>
            </a: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F5DC560F-E5C8-4C1A-8637-A5691D97916B}" type="slidenum">
              <a:rPr lang="en-US" smtClean="0"/>
              <a:t>35</a:t>
            </a:fld>
            <a:endParaRPr lang="en-US"/>
          </a:p>
        </p:txBody>
      </p:sp>
    </p:spTree>
    <p:extLst>
      <p:ext uri="{BB962C8B-B14F-4D97-AF65-F5344CB8AC3E}">
        <p14:creationId xmlns:p14="http://schemas.microsoft.com/office/powerpoint/2010/main" val="2990683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5DC560F-E5C8-4C1A-8637-A5691D97916B}" type="slidenum">
              <a:rPr lang="en-US" smtClean="0"/>
              <a:t>36</a:t>
            </a:fld>
            <a:endParaRPr lang="en-US"/>
          </a:p>
        </p:txBody>
      </p:sp>
    </p:spTree>
    <p:extLst>
      <p:ext uri="{BB962C8B-B14F-4D97-AF65-F5344CB8AC3E}">
        <p14:creationId xmlns:p14="http://schemas.microsoft.com/office/powerpoint/2010/main" val="1360945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5DC560F-E5C8-4C1A-8637-A5691D97916B}" type="slidenum">
              <a:rPr lang="en-US" smtClean="0"/>
              <a:t>37</a:t>
            </a:fld>
            <a:endParaRPr lang="en-US"/>
          </a:p>
        </p:txBody>
      </p:sp>
    </p:spTree>
    <p:extLst>
      <p:ext uri="{BB962C8B-B14F-4D97-AF65-F5344CB8AC3E}">
        <p14:creationId xmlns:p14="http://schemas.microsoft.com/office/powerpoint/2010/main" val="311309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kern="1200" dirty="0" smtClean="0">
                <a:solidFill>
                  <a:schemeClr val="tx1"/>
                </a:solidFill>
                <a:effectLst/>
                <a:latin typeface="+mn-lt"/>
                <a:ea typeface="+mn-ea"/>
                <a:cs typeface="+mn-cs"/>
              </a:rPr>
              <a:t>What is the catalyst that drove the change in IT classification concepts?</a:t>
            </a:r>
            <a:endParaRPr lang="en-US" sz="1300" b="0" kern="1200" dirty="0" smtClean="0">
              <a:solidFill>
                <a:schemeClr val="tx1"/>
              </a:solidFill>
              <a:effectLst/>
              <a:latin typeface="+mn-lt"/>
              <a:ea typeface="+mn-ea"/>
              <a:cs typeface="+mn-cs"/>
            </a:endParaRPr>
          </a:p>
          <a:p>
            <a:r>
              <a:rPr lang="en-US" dirty="0" smtClean="0">
                <a:solidFill>
                  <a:srgbClr val="FF0000"/>
                </a:solidFill>
              </a:rPr>
              <a:t>Significan</a:t>
            </a:r>
            <a:r>
              <a:rPr lang="en-US" baseline="0" dirty="0" smtClean="0">
                <a:solidFill>
                  <a:srgbClr val="FF0000"/>
                </a:solidFill>
              </a:rPr>
              <a:t>t IT vacancy rates – 13%</a:t>
            </a:r>
          </a:p>
          <a:p>
            <a:r>
              <a:rPr lang="en-US" baseline="0" dirty="0" smtClean="0">
                <a:solidFill>
                  <a:srgbClr val="FF0000"/>
                </a:solidFill>
              </a:rPr>
              <a:t>Silos in IT work because of various class series instead of one cohesive IT series</a:t>
            </a:r>
          </a:p>
          <a:p>
            <a:r>
              <a:rPr lang="en-US" baseline="0" dirty="0" smtClean="0">
                <a:solidFill>
                  <a:srgbClr val="FF0000"/>
                </a:solidFill>
              </a:rPr>
              <a:t>Rule 250 impact to transfers</a:t>
            </a:r>
          </a:p>
          <a:p>
            <a:r>
              <a:rPr lang="en-US" sz="1200" b="0" kern="1200" dirty="0" smtClean="0">
                <a:solidFill>
                  <a:schemeClr val="tx1"/>
                </a:solidFill>
                <a:effectLst/>
                <a:latin typeface="+mn-lt"/>
                <a:ea typeface="+mn-ea"/>
                <a:cs typeface="+mn-cs"/>
              </a:rPr>
              <a:t>Need to reflect technological environment</a:t>
            </a:r>
            <a:endParaRPr lang="en-US" sz="11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Need to update Classifications established from 1968 to 2010</a:t>
            </a:r>
          </a:p>
          <a:p>
            <a:endParaRPr lang="en-US" baseline="0" dirty="0" smtClean="0">
              <a:solidFill>
                <a:srgbClr val="FF0000"/>
              </a:solidFill>
            </a:endParaRPr>
          </a:p>
          <a:p>
            <a:r>
              <a:rPr lang="en-US" dirty="0" smtClean="0"/>
              <a:t>Project History</a:t>
            </a:r>
          </a:p>
          <a:p>
            <a:r>
              <a:rPr lang="en-US" dirty="0" smtClean="0"/>
              <a:t>Core group of SMEs selected</a:t>
            </a:r>
          </a:p>
          <a:p>
            <a:r>
              <a:rPr lang="en-US" dirty="0" smtClean="0"/>
              <a:t>Six domains of work identified</a:t>
            </a:r>
          </a:p>
          <a:p>
            <a:r>
              <a:rPr lang="en-US" dirty="0" smtClean="0"/>
              <a:t>Individuals identified and surveyed to flesh out domain concepts</a:t>
            </a:r>
          </a:p>
          <a:p>
            <a:r>
              <a:rPr lang="en-US" dirty="0" smtClean="0"/>
              <a:t>Ongoing review by Core SMEs</a:t>
            </a:r>
          </a:p>
          <a:p>
            <a:r>
              <a:rPr lang="en-US" dirty="0" smtClean="0"/>
              <a:t>Notification/meetings with employee organizations</a:t>
            </a:r>
          </a:p>
          <a:p>
            <a:endParaRPr lang="en-US" baseline="0" dirty="0" smtClean="0">
              <a:solidFill>
                <a:srgbClr val="FF0000"/>
              </a:solidFill>
            </a:endParaRPr>
          </a:p>
          <a:p>
            <a:endParaRPr lang="en-US" dirty="0" smtClean="0">
              <a:solidFill>
                <a:srgbClr val="FF0000"/>
              </a:solidFill>
            </a:endParaRPr>
          </a:p>
          <a:p>
            <a:endParaRPr lang="en-US" altLang="en-US" dirty="0" smtClean="0"/>
          </a:p>
        </p:txBody>
      </p:sp>
      <p:sp>
        <p:nvSpPr>
          <p:cNvPr id="4" name="Slide Number Placeholder 3"/>
          <p:cNvSpPr>
            <a:spLocks noGrp="1"/>
          </p:cNvSpPr>
          <p:nvPr>
            <p:ph type="sldNum" sz="quarter" idx="5"/>
          </p:nvPr>
        </p:nvSpPr>
        <p:spPr/>
        <p:txBody>
          <a:bodyPr/>
          <a:lstStyle/>
          <a:p>
            <a:pPr>
              <a:defRPr/>
            </a:pPr>
            <a:fld id="{20694121-E079-43DC-9062-4C2C059360DC}" type="slidenum">
              <a:rPr lang="en-US" smtClean="0"/>
              <a:pPr>
                <a:defRPr/>
              </a:pPr>
              <a:t>4</a:t>
            </a:fld>
            <a:endParaRPr lang="en-US"/>
          </a:p>
        </p:txBody>
      </p:sp>
    </p:spTree>
    <p:extLst>
      <p:ext uri="{BB962C8B-B14F-4D97-AF65-F5344CB8AC3E}">
        <p14:creationId xmlns:p14="http://schemas.microsoft.com/office/powerpoint/2010/main" val="3882770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go over 6 domains – below</a:t>
            </a:r>
            <a:r>
              <a:rPr lang="en-US" baseline="0" dirty="0" smtClean="0"/>
              <a:t> </a:t>
            </a:r>
            <a:r>
              <a:rPr lang="en-US" dirty="0" smtClean="0"/>
              <a:t>descriptions from page</a:t>
            </a:r>
            <a:r>
              <a:rPr lang="en-US" baseline="0" dirty="0" smtClean="0"/>
              <a:t> 1 of the specification</a:t>
            </a:r>
          </a:p>
          <a:p>
            <a:endParaRPr lang="en-US" baseline="0" dirty="0" smtClean="0"/>
          </a:p>
          <a:p>
            <a:r>
              <a:rPr lang="en-US" baseline="0" dirty="0" smtClean="0"/>
              <a:t>BTM – Management of IT resources according to an organizations priorities and needs including IT policy and program development, procurement, service performance management, process reengineering, and product and delivery strategy.</a:t>
            </a:r>
          </a:p>
          <a:p>
            <a:endParaRPr lang="en-US" baseline="0" dirty="0" smtClean="0"/>
          </a:p>
          <a:p>
            <a:r>
              <a:rPr lang="en-US" baseline="0" dirty="0" smtClean="0"/>
              <a:t>CS – Full lifecycle of end user solutions including evaluation, configuration, training, security, tracking and support for an end used computing environment.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Software E – Architecture, development, </a:t>
            </a:r>
            <a:r>
              <a:rPr lang="en-US" baseline="0" dirty="0" err="1" smtClean="0"/>
              <a:t>operatoion</a:t>
            </a:r>
            <a:r>
              <a:rPr lang="en-US" baseline="0" dirty="0" smtClean="0"/>
              <a:t>, and maintenance of software systems incusing user research, user centric design, </a:t>
            </a:r>
            <a:r>
              <a:rPr lang="en-US" baseline="0" dirty="0" err="1" smtClean="0"/>
              <a:t>deveopment</a:t>
            </a:r>
            <a:r>
              <a:rPr lang="en-US" baseline="0" dirty="0" smtClean="0"/>
              <a:t> or configuration, programming, enterprise architecture, service-oriented architecture, testing, and </a:t>
            </a:r>
            <a:r>
              <a:rPr lang="en-US" baseline="0" dirty="0" err="1" smtClean="0"/>
              <a:t>and</a:t>
            </a:r>
            <a:r>
              <a:rPr lang="en-US" baseline="0" dirty="0" smtClean="0"/>
              <a:t> implementation of the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IS – Security aspects of the initiation, design, development, testing, operation, and defense of IT</a:t>
            </a:r>
            <a:r>
              <a:rPr lang="en-US" baseline="0" dirty="0" smtClean="0"/>
              <a:t> data and environments.</a:t>
            </a:r>
          </a:p>
          <a:p>
            <a:endParaRPr lang="en-US" baseline="0" dirty="0" smtClean="0"/>
          </a:p>
          <a:p>
            <a:r>
              <a:rPr lang="en-US" baseline="0" dirty="0" smtClean="0"/>
              <a:t>ITPM – Management or oversight of all phases of the project management and system development life cycles to ensure efficient and effective delivery of a unique IT product, service, or system.</a:t>
            </a:r>
          </a:p>
          <a:p>
            <a:endParaRPr lang="en-US" baseline="0" dirty="0" smtClean="0"/>
          </a:p>
          <a:p>
            <a:r>
              <a:rPr lang="en-US" baseline="0" dirty="0" smtClean="0"/>
              <a:t>System E -  Architecture, design, configuration, operation, and maintenance of systems discovery and planning, design, configure, administer, and sustaining the operation of a defined system. System elements can include network, server, storage, operating systems, database, program, hardware, and software.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5DC560F-E5C8-4C1A-8637-A5691D97916B}" type="slidenum">
              <a:rPr lang="en-US" smtClean="0"/>
              <a:t>5</a:t>
            </a:fld>
            <a:endParaRPr lang="en-US"/>
          </a:p>
        </p:txBody>
      </p:sp>
    </p:spTree>
    <p:extLst>
      <p:ext uri="{BB962C8B-B14F-4D97-AF65-F5344CB8AC3E}">
        <p14:creationId xmlns:p14="http://schemas.microsoft.com/office/powerpoint/2010/main" val="1689279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36 classes consolidated into 9 new classes</a:t>
            </a:r>
          </a:p>
          <a:p>
            <a:r>
              <a:rPr lang="en-US" altLang="en-US" dirty="0" smtClean="0"/>
              <a:t>SPB reallocation of employees into new class and range by current class and range</a:t>
            </a:r>
          </a:p>
          <a:p>
            <a:r>
              <a:rPr lang="en-US" altLang="en-US" dirty="0" smtClean="0"/>
              <a:t>36 classes abolished</a:t>
            </a:r>
          </a:p>
          <a:p>
            <a:r>
              <a:rPr lang="en-US" altLang="en-US" dirty="0" smtClean="0"/>
              <a:t>Footnote 24 placed on 7 classes</a:t>
            </a:r>
          </a:p>
          <a:p>
            <a:r>
              <a:rPr lang="en-US" altLang="en-US" dirty="0" smtClean="0"/>
              <a:t>6 domains identified</a:t>
            </a:r>
          </a:p>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6</a:t>
            </a:fld>
            <a:endParaRPr lang="en-US"/>
          </a:p>
        </p:txBody>
      </p:sp>
    </p:spTree>
    <p:extLst>
      <p:ext uri="{BB962C8B-B14F-4D97-AF65-F5344CB8AC3E}">
        <p14:creationId xmlns:p14="http://schemas.microsoft.com/office/powerpoint/2010/main" val="2156911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355C"/>
                </a:solidFill>
                <a:latin typeface="Verdana" pitchFamily="34" charset="0"/>
                <a:ea typeface="Verdana" pitchFamily="34" charset="0"/>
                <a:cs typeface="Verdana" pitchFamily="34" charset="0"/>
              </a:rPr>
              <a:t>Footnote 24: Seven</a:t>
            </a:r>
            <a:r>
              <a:rPr lang="en-US" sz="1200" b="0" baseline="0" dirty="0" smtClean="0">
                <a:solidFill>
                  <a:srgbClr val="00355C"/>
                </a:solidFill>
                <a:latin typeface="Verdana" pitchFamily="34" charset="0"/>
                <a:ea typeface="Verdana" pitchFamily="34" charset="0"/>
                <a:cs typeface="Verdana" pitchFamily="34" charset="0"/>
              </a:rPr>
              <a:t> c</a:t>
            </a:r>
            <a:r>
              <a:rPr lang="en-US" sz="1200" dirty="0" smtClean="0">
                <a:solidFill>
                  <a:srgbClr val="00355C"/>
                </a:solidFill>
                <a:latin typeface="Verdana" pitchFamily="34" charset="0"/>
                <a:ea typeface="Verdana" pitchFamily="34" charset="0"/>
                <a:cs typeface="Verdana" pitchFamily="34" charset="0"/>
              </a:rPr>
              <a:t>lasses to be abolished when the class becomes vacant. No appointment documents on or after the effective date of State Personnel Board action are to be processed for the class.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355C"/>
                </a:solidFill>
                <a:latin typeface="Verdana" pitchFamily="34" charset="0"/>
                <a:ea typeface="Verdana" pitchFamily="34" charset="0"/>
                <a:cs typeface="Verdana" pitchFamily="34" charset="0"/>
              </a:rPr>
              <a:t> </a:t>
            </a:r>
            <a:endParaRPr lang="en-US" dirty="0" smtClean="0">
              <a:latin typeface="Verdana" pitchFamily="34" charset="0"/>
              <a:ea typeface="Verdana" pitchFamily="34" charset="0"/>
              <a:cs typeface="Verdana" pitchFamily="34" charset="0"/>
            </a:endParaRPr>
          </a:p>
          <a:p>
            <a:r>
              <a:rPr lang="en-US" b="1" dirty="0" smtClean="0"/>
              <a:t>11</a:t>
            </a:r>
            <a:r>
              <a:rPr lang="en-US" b="1" baseline="0" dirty="0" smtClean="0"/>
              <a:t> total incumbents – working at five departments EDD, DMV, SCIF, SCO, and CDTFA/BOE </a:t>
            </a:r>
            <a:endParaRPr lang="en-US" b="1" dirty="0" smtClean="0"/>
          </a:p>
          <a:p>
            <a:r>
              <a:rPr lang="en-US" dirty="0" smtClean="0"/>
              <a:t>Associate Information Systems Analyst (Supervisor)</a:t>
            </a:r>
          </a:p>
          <a:p>
            <a:r>
              <a:rPr lang="en-US" dirty="0" smtClean="0"/>
              <a:t>Information Systems Technician Supervisor I and II</a:t>
            </a:r>
          </a:p>
          <a:p>
            <a:r>
              <a:rPr lang="en-US" dirty="0" smtClean="0"/>
              <a:t>Computer Operations Supervisor I and II</a:t>
            </a:r>
          </a:p>
          <a:p>
            <a:endParaRPr lang="en-US" dirty="0" smtClean="0"/>
          </a:p>
          <a:p>
            <a:endParaRPr lang="en-US" dirty="0" smtClean="0"/>
          </a:p>
          <a:p>
            <a:r>
              <a:rPr lang="en-US" dirty="0" smtClean="0"/>
              <a:t>Information Systems Technician, Ranges A and B</a:t>
            </a:r>
          </a:p>
          <a:p>
            <a:r>
              <a:rPr lang="en-US" dirty="0" smtClean="0"/>
              <a:t>Computer Operator, Ranges A and B</a:t>
            </a:r>
          </a:p>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7</a:t>
            </a:fld>
            <a:endParaRPr lang="en-US"/>
          </a:p>
        </p:txBody>
      </p:sp>
    </p:spTree>
    <p:extLst>
      <p:ext uri="{BB962C8B-B14F-4D97-AF65-F5344CB8AC3E}">
        <p14:creationId xmlns:p14="http://schemas.microsoft.com/office/powerpoint/2010/main" val="3128171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Talk about basic use for each class – shorten descriptions from Page 4 of the Board item.</a:t>
            </a:r>
          </a:p>
          <a:p>
            <a:endParaRPr lang="en-US" baseline="0" dirty="0" smtClean="0"/>
          </a:p>
          <a:p>
            <a:pPr lvl="2" eaLnBrk="1" hangingPunct="1"/>
            <a:r>
              <a:rPr lang="en-US" altLang="en-US" sz="2400" dirty="0" smtClean="0"/>
              <a:t>Information Technology Technician</a:t>
            </a:r>
            <a:endParaRPr lang="en-US" altLang="en-US" sz="2400" b="1" dirty="0" smtClean="0"/>
          </a:p>
          <a:p>
            <a:pPr lvl="2" eaLnBrk="1" hangingPunct="1"/>
            <a:r>
              <a:rPr lang="en-US" altLang="en-US" sz="2400" dirty="0" smtClean="0"/>
              <a:t>Information Technology Associate</a:t>
            </a:r>
            <a:endParaRPr lang="en-US" altLang="en-US" sz="2400" b="1" dirty="0" smtClean="0"/>
          </a:p>
          <a:p>
            <a:pPr lvl="2" eaLnBrk="1" hangingPunct="1"/>
            <a:r>
              <a:rPr lang="en-US" altLang="en-US" sz="2400" dirty="0" smtClean="0"/>
              <a:t>Information Technology Specialist I</a:t>
            </a:r>
            <a:endParaRPr lang="en-US" altLang="en-US" sz="2400" b="1" dirty="0" smtClean="0"/>
          </a:p>
          <a:p>
            <a:pPr lvl="2" eaLnBrk="1" hangingPunct="1"/>
            <a:r>
              <a:rPr lang="en-US" altLang="en-US" sz="2400" dirty="0" smtClean="0"/>
              <a:t>Information Technology Specialist II</a:t>
            </a:r>
            <a:endParaRPr lang="en-US" altLang="en-US" sz="2400" b="1" dirty="0" smtClean="0"/>
          </a:p>
          <a:p>
            <a:pPr lvl="2" eaLnBrk="1" hangingPunct="1"/>
            <a:r>
              <a:rPr lang="en-US" altLang="en-US" sz="2400" dirty="0" smtClean="0"/>
              <a:t>Information Technology Specialist III</a:t>
            </a:r>
            <a:endParaRPr lang="en-US" altLang="en-US" sz="2400" b="1" dirty="0" smtClean="0"/>
          </a:p>
          <a:p>
            <a:pPr lvl="2" eaLnBrk="1" hangingPunct="1"/>
            <a:r>
              <a:rPr lang="en-US" altLang="en-US" sz="2400" dirty="0" smtClean="0"/>
              <a:t>Information Technology Supervisor I</a:t>
            </a:r>
            <a:endParaRPr lang="en-US" altLang="en-US" sz="2400" b="1" dirty="0" smtClean="0"/>
          </a:p>
          <a:p>
            <a:pPr lvl="2" eaLnBrk="1" hangingPunct="1"/>
            <a:r>
              <a:rPr lang="en-US" altLang="en-US" sz="2400" dirty="0" smtClean="0"/>
              <a:t>Information Technology Supervisor II</a:t>
            </a:r>
            <a:endParaRPr lang="en-US" altLang="en-US" sz="2400" b="1" dirty="0" smtClean="0"/>
          </a:p>
          <a:p>
            <a:pPr lvl="2" eaLnBrk="1" hangingPunct="1"/>
            <a:r>
              <a:rPr lang="en-US" altLang="en-US" sz="2400" dirty="0" smtClean="0"/>
              <a:t>Information Technology Manager I</a:t>
            </a:r>
            <a:endParaRPr lang="en-US" altLang="en-US" sz="2400" b="1" dirty="0" smtClean="0"/>
          </a:p>
          <a:p>
            <a:pPr lvl="2" eaLnBrk="1" hangingPunct="1"/>
            <a:r>
              <a:rPr lang="en-US" altLang="en-US" sz="2400" dirty="0" smtClean="0"/>
              <a:t>Information Technology Manager II</a:t>
            </a:r>
          </a:p>
          <a:p>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8</a:t>
            </a:fld>
            <a:endParaRPr lang="en-US"/>
          </a:p>
        </p:txBody>
      </p:sp>
    </p:spTree>
    <p:extLst>
      <p:ext uri="{BB962C8B-B14F-4D97-AF65-F5344CB8AC3E}">
        <p14:creationId xmlns:p14="http://schemas.microsoft.com/office/powerpoint/2010/main" val="2145977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series has both technical and supervisory career paths. This chart shows the path that would be taken if one chooses only a technical or supervisory career path. The levels shown are based upon the maximum salary range for each classification.</a:t>
            </a:r>
            <a:endParaRPr lang="en-US" dirty="0"/>
          </a:p>
        </p:txBody>
      </p:sp>
      <p:sp>
        <p:nvSpPr>
          <p:cNvPr id="4" name="Slide Number Placeholder 3"/>
          <p:cNvSpPr>
            <a:spLocks noGrp="1"/>
          </p:cNvSpPr>
          <p:nvPr>
            <p:ph type="sldNum" sz="quarter" idx="10"/>
          </p:nvPr>
        </p:nvSpPr>
        <p:spPr/>
        <p:txBody>
          <a:bodyPr/>
          <a:lstStyle/>
          <a:p>
            <a:fld id="{F5DC560F-E5C8-4C1A-8637-A5691D97916B}" type="slidenum">
              <a:rPr lang="en-US" smtClean="0"/>
              <a:t>9</a:t>
            </a:fld>
            <a:endParaRPr lang="en-US"/>
          </a:p>
        </p:txBody>
      </p:sp>
    </p:spTree>
    <p:extLst>
      <p:ext uri="{BB962C8B-B14F-4D97-AF65-F5344CB8AC3E}">
        <p14:creationId xmlns:p14="http://schemas.microsoft.com/office/powerpoint/2010/main" val="2302427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Right Triangle 27"/>
          <p:cNvSpPr/>
          <p:nvPr userDrawn="1"/>
        </p:nvSpPr>
        <p:spPr>
          <a:xfrm>
            <a:off x="0" y="5334000"/>
            <a:ext cx="1524000" cy="1524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userDrawn="1"/>
        </p:nvSpPr>
        <p:spPr>
          <a:xfrm rot="10800000">
            <a:off x="7620000" y="0"/>
            <a:ext cx="1524000" cy="1524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nip Diagonal Corner Rectangle 15"/>
          <p:cNvSpPr/>
          <p:nvPr userDrawn="1"/>
        </p:nvSpPr>
        <p:spPr>
          <a:xfrm>
            <a:off x="0" y="0"/>
            <a:ext cx="9144000" cy="6858000"/>
          </a:xfrm>
          <a:prstGeom prst="snip2DiagRect">
            <a:avLst/>
          </a:prstGeom>
          <a:gradFill flip="none" rotWithShape="1">
            <a:gsLst>
              <a:gs pos="0">
                <a:srgbClr val="0068AA"/>
              </a:gs>
              <a:gs pos="100000">
                <a:srgbClr val="4B9FEB"/>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9940" y="1685540"/>
            <a:ext cx="2124460" cy="2124460"/>
          </a:xfrm>
          <a:prstGeom prst="rect">
            <a:avLst/>
          </a:prstGeom>
        </p:spPr>
      </p:pic>
      <p:sp>
        <p:nvSpPr>
          <p:cNvPr id="2" name="Title 1"/>
          <p:cNvSpPr>
            <a:spLocks noGrp="1"/>
          </p:cNvSpPr>
          <p:nvPr>
            <p:ph type="ctrTitle"/>
          </p:nvPr>
        </p:nvSpPr>
        <p:spPr>
          <a:xfrm>
            <a:off x="685800" y="1524000"/>
            <a:ext cx="5486400" cy="2433829"/>
          </a:xfrm>
        </p:spPr>
        <p:txBody>
          <a:bodyPr>
            <a:noAutofit/>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114800"/>
            <a:ext cx="7848600" cy="1219200"/>
          </a:xfrm>
        </p:spPr>
        <p:txBody>
          <a:bodyPr>
            <a:noAutofit/>
          </a:bodyPr>
          <a:lstStyle>
            <a:lvl1pPr marL="0" indent="0" algn="l">
              <a:buNone/>
              <a:defRPr>
                <a:solidFill>
                  <a:srgbClr val="FCB61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0" name="Rectangle 39"/>
          <p:cNvSpPr/>
          <p:nvPr userDrawn="1"/>
        </p:nvSpPr>
        <p:spPr>
          <a:xfrm>
            <a:off x="-2404" y="5420518"/>
            <a:ext cx="1450204" cy="1437481"/>
          </a:xfrm>
          <a:custGeom>
            <a:avLst/>
            <a:gdLst>
              <a:gd name="connsiteX0" fmla="*/ 0 w 76200"/>
              <a:gd name="connsiteY0" fmla="*/ 0 h 1676400"/>
              <a:gd name="connsiteX1" fmla="*/ 76200 w 76200"/>
              <a:gd name="connsiteY1" fmla="*/ 0 h 1676400"/>
              <a:gd name="connsiteX2" fmla="*/ 76200 w 76200"/>
              <a:gd name="connsiteY2" fmla="*/ 1676400 h 1676400"/>
              <a:gd name="connsiteX3" fmla="*/ 0 w 76200"/>
              <a:gd name="connsiteY3" fmla="*/ 1676400 h 1676400"/>
              <a:gd name="connsiteX4" fmla="*/ 0 w 76200"/>
              <a:gd name="connsiteY4" fmla="*/ 0 h 1676400"/>
              <a:gd name="connsiteX0" fmla="*/ 0 w 1441450"/>
              <a:gd name="connsiteY0" fmla="*/ 323850 h 1676400"/>
              <a:gd name="connsiteX1" fmla="*/ 1441450 w 1441450"/>
              <a:gd name="connsiteY1" fmla="*/ 0 h 1676400"/>
              <a:gd name="connsiteX2" fmla="*/ 1441450 w 1441450"/>
              <a:gd name="connsiteY2" fmla="*/ 1676400 h 1676400"/>
              <a:gd name="connsiteX3" fmla="*/ 1365250 w 1441450"/>
              <a:gd name="connsiteY3" fmla="*/ 1676400 h 1676400"/>
              <a:gd name="connsiteX4" fmla="*/ 0 w 1441450"/>
              <a:gd name="connsiteY4" fmla="*/ 323850 h 1676400"/>
              <a:gd name="connsiteX0" fmla="*/ 6350 w 1447800"/>
              <a:gd name="connsiteY0" fmla="*/ 95250 h 1447800"/>
              <a:gd name="connsiteX1" fmla="*/ 0 w 1447800"/>
              <a:gd name="connsiteY1" fmla="*/ 0 h 1447800"/>
              <a:gd name="connsiteX2" fmla="*/ 1447800 w 1447800"/>
              <a:gd name="connsiteY2" fmla="*/ 1447800 h 1447800"/>
              <a:gd name="connsiteX3" fmla="*/ 1371600 w 1447800"/>
              <a:gd name="connsiteY3" fmla="*/ 1447800 h 1447800"/>
              <a:gd name="connsiteX4" fmla="*/ 6350 w 1447800"/>
              <a:gd name="connsiteY4" fmla="*/ 95250 h 1447800"/>
              <a:gd name="connsiteX0" fmla="*/ 0 w 1441450"/>
              <a:gd name="connsiteY0" fmla="*/ 95250 h 1447800"/>
              <a:gd name="connsiteX1" fmla="*/ 44450 w 1441450"/>
              <a:gd name="connsiteY1" fmla="*/ 0 h 1447800"/>
              <a:gd name="connsiteX2" fmla="*/ 1441450 w 1441450"/>
              <a:gd name="connsiteY2" fmla="*/ 1447800 h 1447800"/>
              <a:gd name="connsiteX3" fmla="*/ 1365250 w 1441450"/>
              <a:gd name="connsiteY3" fmla="*/ 1447800 h 1447800"/>
              <a:gd name="connsiteX4" fmla="*/ 0 w 1441450"/>
              <a:gd name="connsiteY4" fmla="*/ 95250 h 1447800"/>
              <a:gd name="connsiteX0" fmla="*/ 0 w 1441450"/>
              <a:gd name="connsiteY0" fmla="*/ 88900 h 1441450"/>
              <a:gd name="connsiteX1" fmla="*/ 6350 w 1441450"/>
              <a:gd name="connsiteY1" fmla="*/ 0 h 1441450"/>
              <a:gd name="connsiteX2" fmla="*/ 1441450 w 1441450"/>
              <a:gd name="connsiteY2" fmla="*/ 1441450 h 1441450"/>
              <a:gd name="connsiteX3" fmla="*/ 1365250 w 1441450"/>
              <a:gd name="connsiteY3" fmla="*/ 1441450 h 1441450"/>
              <a:gd name="connsiteX4" fmla="*/ 0 w 1441450"/>
              <a:gd name="connsiteY4" fmla="*/ 88900 h 1441450"/>
              <a:gd name="connsiteX0" fmla="*/ 6350 w 1447800"/>
              <a:gd name="connsiteY0" fmla="*/ 92075 h 1444625"/>
              <a:gd name="connsiteX1" fmla="*/ 0 w 1447800"/>
              <a:gd name="connsiteY1" fmla="*/ 0 h 1444625"/>
              <a:gd name="connsiteX2" fmla="*/ 1447800 w 1447800"/>
              <a:gd name="connsiteY2" fmla="*/ 1444625 h 1444625"/>
              <a:gd name="connsiteX3" fmla="*/ 1371600 w 1447800"/>
              <a:gd name="connsiteY3" fmla="*/ 1444625 h 1444625"/>
              <a:gd name="connsiteX4" fmla="*/ 6350 w 1447800"/>
              <a:gd name="connsiteY4" fmla="*/ 92075 h 1444625"/>
              <a:gd name="connsiteX0" fmla="*/ 6350 w 1447800"/>
              <a:gd name="connsiteY0" fmla="*/ 82550 h 1435100"/>
              <a:gd name="connsiteX1" fmla="*/ 0 w 1447800"/>
              <a:gd name="connsiteY1" fmla="*/ 0 h 1435100"/>
              <a:gd name="connsiteX2" fmla="*/ 1447800 w 1447800"/>
              <a:gd name="connsiteY2" fmla="*/ 1435100 h 1435100"/>
              <a:gd name="connsiteX3" fmla="*/ 1371600 w 1447800"/>
              <a:gd name="connsiteY3" fmla="*/ 1435100 h 1435100"/>
              <a:gd name="connsiteX4" fmla="*/ 6350 w 1447800"/>
              <a:gd name="connsiteY4" fmla="*/ 82550 h 1435100"/>
              <a:gd name="connsiteX0" fmla="*/ 0 w 1448594"/>
              <a:gd name="connsiteY0" fmla="*/ 82550 h 1435100"/>
              <a:gd name="connsiteX1" fmla="*/ 794 w 1448594"/>
              <a:gd name="connsiteY1" fmla="*/ 0 h 1435100"/>
              <a:gd name="connsiteX2" fmla="*/ 1448594 w 1448594"/>
              <a:gd name="connsiteY2" fmla="*/ 1435100 h 1435100"/>
              <a:gd name="connsiteX3" fmla="*/ 1372394 w 1448594"/>
              <a:gd name="connsiteY3" fmla="*/ 1435100 h 1435100"/>
              <a:gd name="connsiteX4" fmla="*/ 0 w 1448594"/>
              <a:gd name="connsiteY4" fmla="*/ 82550 h 1435100"/>
              <a:gd name="connsiteX0" fmla="*/ 1610 w 1450204"/>
              <a:gd name="connsiteY0" fmla="*/ 84931 h 1437481"/>
              <a:gd name="connsiteX1" fmla="*/ 23 w 1450204"/>
              <a:gd name="connsiteY1" fmla="*/ 0 h 1437481"/>
              <a:gd name="connsiteX2" fmla="*/ 1450204 w 1450204"/>
              <a:gd name="connsiteY2" fmla="*/ 1437481 h 1437481"/>
              <a:gd name="connsiteX3" fmla="*/ 1374004 w 1450204"/>
              <a:gd name="connsiteY3" fmla="*/ 1437481 h 1437481"/>
              <a:gd name="connsiteX4" fmla="*/ 1610 w 1450204"/>
              <a:gd name="connsiteY4" fmla="*/ 84931 h 1437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204" h="1437481">
                <a:moveTo>
                  <a:pt x="1610" y="84931"/>
                </a:moveTo>
                <a:cubicBezTo>
                  <a:pt x="1875" y="57414"/>
                  <a:pt x="-242" y="27517"/>
                  <a:pt x="23" y="0"/>
                </a:cubicBezTo>
                <a:lnTo>
                  <a:pt x="1450204" y="1437481"/>
                </a:lnTo>
                <a:lnTo>
                  <a:pt x="1374004" y="1437481"/>
                </a:lnTo>
                <a:lnTo>
                  <a:pt x="1610" y="84931"/>
                </a:lnTo>
                <a:close/>
              </a:path>
            </a:pathLst>
          </a:custGeom>
          <a:solidFill>
            <a:srgbClr val="FCB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39"/>
          <p:cNvSpPr/>
          <p:nvPr userDrawn="1"/>
        </p:nvSpPr>
        <p:spPr>
          <a:xfrm>
            <a:off x="7696200" y="0"/>
            <a:ext cx="1447800" cy="1435100"/>
          </a:xfrm>
          <a:custGeom>
            <a:avLst/>
            <a:gdLst>
              <a:gd name="connsiteX0" fmla="*/ 0 w 76200"/>
              <a:gd name="connsiteY0" fmla="*/ 0 h 1676400"/>
              <a:gd name="connsiteX1" fmla="*/ 76200 w 76200"/>
              <a:gd name="connsiteY1" fmla="*/ 0 h 1676400"/>
              <a:gd name="connsiteX2" fmla="*/ 76200 w 76200"/>
              <a:gd name="connsiteY2" fmla="*/ 1676400 h 1676400"/>
              <a:gd name="connsiteX3" fmla="*/ 0 w 76200"/>
              <a:gd name="connsiteY3" fmla="*/ 1676400 h 1676400"/>
              <a:gd name="connsiteX4" fmla="*/ 0 w 76200"/>
              <a:gd name="connsiteY4" fmla="*/ 0 h 1676400"/>
              <a:gd name="connsiteX0" fmla="*/ 0 w 1441450"/>
              <a:gd name="connsiteY0" fmla="*/ 323850 h 1676400"/>
              <a:gd name="connsiteX1" fmla="*/ 1441450 w 1441450"/>
              <a:gd name="connsiteY1" fmla="*/ 0 h 1676400"/>
              <a:gd name="connsiteX2" fmla="*/ 1441450 w 1441450"/>
              <a:gd name="connsiteY2" fmla="*/ 1676400 h 1676400"/>
              <a:gd name="connsiteX3" fmla="*/ 1365250 w 1441450"/>
              <a:gd name="connsiteY3" fmla="*/ 1676400 h 1676400"/>
              <a:gd name="connsiteX4" fmla="*/ 0 w 1441450"/>
              <a:gd name="connsiteY4" fmla="*/ 323850 h 1676400"/>
              <a:gd name="connsiteX0" fmla="*/ 6350 w 1447800"/>
              <a:gd name="connsiteY0" fmla="*/ 95250 h 1447800"/>
              <a:gd name="connsiteX1" fmla="*/ 0 w 1447800"/>
              <a:gd name="connsiteY1" fmla="*/ 0 h 1447800"/>
              <a:gd name="connsiteX2" fmla="*/ 1447800 w 1447800"/>
              <a:gd name="connsiteY2" fmla="*/ 1447800 h 1447800"/>
              <a:gd name="connsiteX3" fmla="*/ 1371600 w 1447800"/>
              <a:gd name="connsiteY3" fmla="*/ 1447800 h 1447800"/>
              <a:gd name="connsiteX4" fmla="*/ 6350 w 1447800"/>
              <a:gd name="connsiteY4" fmla="*/ 95250 h 1447800"/>
              <a:gd name="connsiteX0" fmla="*/ 0 w 1441450"/>
              <a:gd name="connsiteY0" fmla="*/ 95250 h 1447800"/>
              <a:gd name="connsiteX1" fmla="*/ 44450 w 1441450"/>
              <a:gd name="connsiteY1" fmla="*/ 0 h 1447800"/>
              <a:gd name="connsiteX2" fmla="*/ 1441450 w 1441450"/>
              <a:gd name="connsiteY2" fmla="*/ 1447800 h 1447800"/>
              <a:gd name="connsiteX3" fmla="*/ 1365250 w 1441450"/>
              <a:gd name="connsiteY3" fmla="*/ 1447800 h 1447800"/>
              <a:gd name="connsiteX4" fmla="*/ 0 w 1441450"/>
              <a:gd name="connsiteY4" fmla="*/ 95250 h 1447800"/>
              <a:gd name="connsiteX0" fmla="*/ 0 w 1441450"/>
              <a:gd name="connsiteY0" fmla="*/ 88900 h 1441450"/>
              <a:gd name="connsiteX1" fmla="*/ 6350 w 1441450"/>
              <a:gd name="connsiteY1" fmla="*/ 0 h 1441450"/>
              <a:gd name="connsiteX2" fmla="*/ 1441450 w 1441450"/>
              <a:gd name="connsiteY2" fmla="*/ 1441450 h 1441450"/>
              <a:gd name="connsiteX3" fmla="*/ 1365250 w 1441450"/>
              <a:gd name="connsiteY3" fmla="*/ 1441450 h 1441450"/>
              <a:gd name="connsiteX4" fmla="*/ 0 w 1441450"/>
              <a:gd name="connsiteY4" fmla="*/ 88900 h 1441450"/>
              <a:gd name="connsiteX0" fmla="*/ 6350 w 1447800"/>
              <a:gd name="connsiteY0" fmla="*/ 92075 h 1444625"/>
              <a:gd name="connsiteX1" fmla="*/ 0 w 1447800"/>
              <a:gd name="connsiteY1" fmla="*/ 0 h 1444625"/>
              <a:gd name="connsiteX2" fmla="*/ 1447800 w 1447800"/>
              <a:gd name="connsiteY2" fmla="*/ 1444625 h 1444625"/>
              <a:gd name="connsiteX3" fmla="*/ 1371600 w 1447800"/>
              <a:gd name="connsiteY3" fmla="*/ 1444625 h 1444625"/>
              <a:gd name="connsiteX4" fmla="*/ 6350 w 1447800"/>
              <a:gd name="connsiteY4" fmla="*/ 92075 h 1444625"/>
              <a:gd name="connsiteX0" fmla="*/ 6350 w 1447800"/>
              <a:gd name="connsiteY0" fmla="*/ 82550 h 1435100"/>
              <a:gd name="connsiteX1" fmla="*/ 0 w 1447800"/>
              <a:gd name="connsiteY1" fmla="*/ 0 h 1435100"/>
              <a:gd name="connsiteX2" fmla="*/ 1447800 w 1447800"/>
              <a:gd name="connsiteY2" fmla="*/ 1435100 h 1435100"/>
              <a:gd name="connsiteX3" fmla="*/ 1371600 w 1447800"/>
              <a:gd name="connsiteY3" fmla="*/ 1435100 h 1435100"/>
              <a:gd name="connsiteX4" fmla="*/ 6350 w 1447800"/>
              <a:gd name="connsiteY4" fmla="*/ 82550 h 1435100"/>
              <a:gd name="connsiteX0" fmla="*/ 101600 w 1447800"/>
              <a:gd name="connsiteY0" fmla="*/ 1587 h 1435100"/>
              <a:gd name="connsiteX1" fmla="*/ 0 w 1447800"/>
              <a:gd name="connsiteY1" fmla="*/ 0 h 1435100"/>
              <a:gd name="connsiteX2" fmla="*/ 1447800 w 1447800"/>
              <a:gd name="connsiteY2" fmla="*/ 1435100 h 1435100"/>
              <a:gd name="connsiteX3" fmla="*/ 1371600 w 1447800"/>
              <a:gd name="connsiteY3" fmla="*/ 1435100 h 1435100"/>
              <a:gd name="connsiteX4" fmla="*/ 101600 w 1447800"/>
              <a:gd name="connsiteY4" fmla="*/ 1587 h 1435100"/>
              <a:gd name="connsiteX0" fmla="*/ 101600 w 1447800"/>
              <a:gd name="connsiteY0" fmla="*/ 1587 h 1435100"/>
              <a:gd name="connsiteX1" fmla="*/ 0 w 1447800"/>
              <a:gd name="connsiteY1" fmla="*/ 0 h 1435100"/>
              <a:gd name="connsiteX2" fmla="*/ 1447800 w 1447800"/>
              <a:gd name="connsiteY2" fmla="*/ 1435100 h 1435100"/>
              <a:gd name="connsiteX3" fmla="*/ 1447800 w 1447800"/>
              <a:gd name="connsiteY3" fmla="*/ 1318419 h 1435100"/>
              <a:gd name="connsiteX4" fmla="*/ 101600 w 1447800"/>
              <a:gd name="connsiteY4" fmla="*/ 1587 h 1435100"/>
              <a:gd name="connsiteX0" fmla="*/ 101600 w 1447800"/>
              <a:gd name="connsiteY0" fmla="*/ 1587 h 1435100"/>
              <a:gd name="connsiteX1" fmla="*/ 0 w 1447800"/>
              <a:gd name="connsiteY1" fmla="*/ 0 h 1435100"/>
              <a:gd name="connsiteX2" fmla="*/ 1447800 w 1447800"/>
              <a:gd name="connsiteY2" fmla="*/ 1435100 h 1435100"/>
              <a:gd name="connsiteX3" fmla="*/ 1447800 w 1447800"/>
              <a:gd name="connsiteY3" fmla="*/ 1356519 h 1435100"/>
              <a:gd name="connsiteX4" fmla="*/ 101600 w 1447800"/>
              <a:gd name="connsiteY4" fmla="*/ 1587 h 143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1435100">
                <a:moveTo>
                  <a:pt x="101600" y="1587"/>
                </a:moveTo>
                <a:lnTo>
                  <a:pt x="0" y="0"/>
                </a:lnTo>
                <a:lnTo>
                  <a:pt x="1447800" y="1435100"/>
                </a:lnTo>
                <a:lnTo>
                  <a:pt x="1447800" y="1356519"/>
                </a:lnTo>
                <a:lnTo>
                  <a:pt x="101600" y="1587"/>
                </a:lnTo>
                <a:close/>
              </a:path>
            </a:pathLst>
          </a:custGeom>
          <a:solidFill>
            <a:srgbClr val="FCB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7883643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0C65035-9AD5-42B1-84AC-939784913F7D}" type="slidenum">
              <a:rPr lang="en-US" smtClean="0"/>
              <a:t>‹#›</a:t>
            </a:fld>
            <a:endParaRPr lang="en-US"/>
          </a:p>
        </p:txBody>
      </p:sp>
      <p:sp>
        <p:nvSpPr>
          <p:cNvPr id="8" name="Date Placeholder 3"/>
          <p:cNvSpPr>
            <a:spLocks noGrp="1"/>
          </p:cNvSpPr>
          <p:nvPr>
            <p:ph type="dt" sz="half" idx="2"/>
          </p:nvPr>
        </p:nvSpPr>
        <p:spPr>
          <a:xfrm>
            <a:off x="457200" y="152400"/>
            <a:ext cx="8229600" cy="365125"/>
          </a:xfrm>
          <a:prstGeom prst="rect">
            <a:avLst/>
          </a:prstGeom>
        </p:spPr>
        <p:txBody>
          <a:bodyPr vert="horz" lIns="91440" tIns="45720" rIns="91440" bIns="45720" rtlCol="0" anchor="ctr"/>
          <a:lstStyle>
            <a:lvl1pPr algn="l">
              <a:defRPr sz="1400">
                <a:solidFill>
                  <a:srgbClr val="0068AA"/>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Header Text</a:t>
            </a:r>
            <a:endParaRPr lang="en-US" dirty="0"/>
          </a:p>
        </p:txBody>
      </p:sp>
    </p:spTree>
    <p:extLst>
      <p:ext uri="{BB962C8B-B14F-4D97-AF65-F5344CB8AC3E}">
        <p14:creationId xmlns:p14="http://schemas.microsoft.com/office/powerpoint/2010/main" val="14310561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A0C65035-9AD5-42B1-84AC-939784913F7D}" type="slidenum">
              <a:rPr lang="en-US" smtClean="0"/>
              <a:t>‹#›</a:t>
            </a:fld>
            <a:endParaRPr lang="en-US"/>
          </a:p>
        </p:txBody>
      </p:sp>
      <p:sp>
        <p:nvSpPr>
          <p:cNvPr id="8" name="Date Placeholder 3"/>
          <p:cNvSpPr>
            <a:spLocks noGrp="1"/>
          </p:cNvSpPr>
          <p:nvPr>
            <p:ph type="dt" sz="half" idx="13"/>
          </p:nvPr>
        </p:nvSpPr>
        <p:spPr>
          <a:xfrm>
            <a:off x="457200" y="152400"/>
            <a:ext cx="8229600" cy="365125"/>
          </a:xfrm>
          <a:prstGeom prst="rect">
            <a:avLst/>
          </a:prstGeom>
        </p:spPr>
        <p:txBody>
          <a:bodyPr vert="horz" lIns="91440" tIns="45720" rIns="91440" bIns="45720" rtlCol="0" anchor="ctr"/>
          <a:lstStyle>
            <a:lvl1pPr algn="l">
              <a:defRPr sz="1400">
                <a:solidFill>
                  <a:srgbClr val="0068AA"/>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Header Text</a:t>
            </a:r>
            <a:endParaRPr lang="en-US" dirty="0"/>
          </a:p>
        </p:txBody>
      </p:sp>
    </p:spTree>
    <p:extLst>
      <p:ext uri="{BB962C8B-B14F-4D97-AF65-F5344CB8AC3E}">
        <p14:creationId xmlns:p14="http://schemas.microsoft.com/office/powerpoint/2010/main" val="7919146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A0C65035-9AD5-42B1-84AC-939784913F7D}" type="slidenum">
              <a:rPr lang="en-US" smtClean="0"/>
              <a:t>‹#›</a:t>
            </a:fld>
            <a:endParaRPr lang="en-US"/>
          </a:p>
        </p:txBody>
      </p:sp>
      <p:sp>
        <p:nvSpPr>
          <p:cNvPr id="10" name="Date Placeholder 3"/>
          <p:cNvSpPr>
            <a:spLocks noGrp="1"/>
          </p:cNvSpPr>
          <p:nvPr>
            <p:ph type="dt" sz="half" idx="13"/>
          </p:nvPr>
        </p:nvSpPr>
        <p:spPr>
          <a:xfrm>
            <a:off x="457200" y="152400"/>
            <a:ext cx="8229600" cy="365125"/>
          </a:xfrm>
          <a:prstGeom prst="rect">
            <a:avLst/>
          </a:prstGeom>
        </p:spPr>
        <p:txBody>
          <a:bodyPr vert="horz" lIns="91440" tIns="45720" rIns="91440" bIns="45720" rtlCol="0" anchor="ctr"/>
          <a:lstStyle>
            <a:lvl1pPr algn="l">
              <a:defRPr sz="1400">
                <a:solidFill>
                  <a:srgbClr val="0068AA"/>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Header Text</a:t>
            </a:r>
            <a:endParaRPr lang="en-US" dirty="0"/>
          </a:p>
        </p:txBody>
      </p:sp>
    </p:spTree>
    <p:extLst>
      <p:ext uri="{BB962C8B-B14F-4D97-AF65-F5344CB8AC3E}">
        <p14:creationId xmlns:p14="http://schemas.microsoft.com/office/powerpoint/2010/main" val="18356619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85801"/>
            <a:ext cx="511175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524001"/>
            <a:ext cx="3008313" cy="449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0C65035-9AD5-42B1-84AC-939784913F7D}" type="slidenum">
              <a:rPr lang="en-US" smtClean="0"/>
              <a:t>‹#›</a:t>
            </a:fld>
            <a:endParaRPr lang="en-US"/>
          </a:p>
        </p:txBody>
      </p:sp>
      <p:sp>
        <p:nvSpPr>
          <p:cNvPr id="8" name="Date Placeholder 3"/>
          <p:cNvSpPr>
            <a:spLocks noGrp="1"/>
          </p:cNvSpPr>
          <p:nvPr>
            <p:ph type="dt" sz="half" idx="13"/>
          </p:nvPr>
        </p:nvSpPr>
        <p:spPr>
          <a:xfrm>
            <a:off x="457200" y="152400"/>
            <a:ext cx="8229600" cy="365125"/>
          </a:xfrm>
          <a:prstGeom prst="rect">
            <a:avLst/>
          </a:prstGeom>
        </p:spPr>
        <p:txBody>
          <a:bodyPr vert="horz" lIns="91440" tIns="45720" rIns="91440" bIns="45720" rtlCol="0" anchor="ctr"/>
          <a:lstStyle>
            <a:lvl1pPr algn="l">
              <a:defRPr sz="1400">
                <a:solidFill>
                  <a:srgbClr val="0068AA"/>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Header Text</a:t>
            </a:r>
            <a:endParaRPr lang="en-US" dirty="0"/>
          </a:p>
        </p:txBody>
      </p:sp>
    </p:spTree>
    <p:extLst>
      <p:ext uri="{BB962C8B-B14F-4D97-AF65-F5344CB8AC3E}">
        <p14:creationId xmlns:p14="http://schemas.microsoft.com/office/powerpoint/2010/main" val="38563673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229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57200" y="612775"/>
            <a:ext cx="8229600" cy="3883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5181600"/>
            <a:ext cx="8229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0C65035-9AD5-42B1-84AC-939784913F7D}" type="slidenum">
              <a:rPr lang="en-US" smtClean="0"/>
              <a:t>‹#›</a:t>
            </a:fld>
            <a:endParaRPr lang="en-US"/>
          </a:p>
        </p:txBody>
      </p:sp>
      <p:sp>
        <p:nvSpPr>
          <p:cNvPr id="8" name="Date Placeholder 3"/>
          <p:cNvSpPr>
            <a:spLocks noGrp="1"/>
          </p:cNvSpPr>
          <p:nvPr>
            <p:ph type="dt" sz="half" idx="13"/>
          </p:nvPr>
        </p:nvSpPr>
        <p:spPr>
          <a:xfrm>
            <a:off x="457200" y="152400"/>
            <a:ext cx="8229600" cy="365125"/>
          </a:xfrm>
          <a:prstGeom prst="rect">
            <a:avLst/>
          </a:prstGeom>
        </p:spPr>
        <p:txBody>
          <a:bodyPr vert="horz" lIns="91440" tIns="45720" rIns="91440" bIns="45720" rtlCol="0" anchor="ctr"/>
          <a:lstStyle>
            <a:lvl1pPr algn="l">
              <a:defRPr sz="1400">
                <a:solidFill>
                  <a:srgbClr val="0068AA"/>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Header Text</a:t>
            </a:r>
            <a:endParaRPr lang="en-US" dirty="0"/>
          </a:p>
        </p:txBody>
      </p:sp>
    </p:spTree>
    <p:extLst>
      <p:ext uri="{BB962C8B-B14F-4D97-AF65-F5344CB8AC3E}">
        <p14:creationId xmlns:p14="http://schemas.microsoft.com/office/powerpoint/2010/main" val="39289864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0C65035-9AD5-42B1-84AC-939784913F7D}" type="slidenum">
              <a:rPr lang="en-US" smtClean="0"/>
              <a:pPr/>
              <a:t>‹#›</a:t>
            </a:fld>
            <a:endParaRPr lang="en-US" dirty="0"/>
          </a:p>
        </p:txBody>
      </p:sp>
      <p:sp>
        <p:nvSpPr>
          <p:cNvPr id="3" name="Date Placeholder 2"/>
          <p:cNvSpPr>
            <a:spLocks noGrp="1"/>
          </p:cNvSpPr>
          <p:nvPr>
            <p:ph type="dt" sz="half" idx="11"/>
          </p:nvPr>
        </p:nvSpPr>
        <p:spPr/>
        <p:txBody>
          <a:bodyPr/>
          <a:lstStyle/>
          <a:p>
            <a:r>
              <a:rPr lang="en-US" smtClean="0"/>
              <a:t>Header Text</a:t>
            </a:r>
            <a:endParaRPr lang="en-US" dirty="0"/>
          </a:p>
        </p:txBody>
      </p:sp>
    </p:spTree>
    <p:extLst>
      <p:ext uri="{BB962C8B-B14F-4D97-AF65-F5344CB8AC3E}">
        <p14:creationId xmlns:p14="http://schemas.microsoft.com/office/powerpoint/2010/main" val="3829660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7921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570037"/>
            <a:ext cx="8229600" cy="44497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477000"/>
            <a:ext cx="2133600" cy="188977"/>
          </a:xfrm>
          <a:prstGeom prst="rect">
            <a:avLst/>
          </a:prstGeom>
        </p:spPr>
        <p:txBody>
          <a:bodyPr vert="horz" lIns="91440" tIns="45720" rIns="91440" bIns="45720" rtlCol="0" anchor="ctr"/>
          <a:lstStyle>
            <a:lvl1pPr algn="r">
              <a:defRPr sz="1200">
                <a:solidFill>
                  <a:srgbClr val="0068AA"/>
                </a:solidFill>
                <a:latin typeface="Century Gothic" panose="020B0502020202020204" pitchFamily="34" charset="0"/>
              </a:defRPr>
            </a:lvl1pPr>
          </a:lstStyle>
          <a:p>
            <a:fld id="{A0C65035-9AD5-42B1-84AC-939784913F7D}" type="slidenum">
              <a:rPr lang="en-US" smtClean="0"/>
              <a:pPr/>
              <a:t>‹#›</a:t>
            </a:fld>
            <a:endParaRPr lang="en-US" dirty="0"/>
          </a:p>
        </p:txBody>
      </p:sp>
      <p:cxnSp>
        <p:nvCxnSpPr>
          <p:cNvPr id="8" name="Straight Connector 7"/>
          <p:cNvCxnSpPr/>
          <p:nvPr userDrawn="1"/>
        </p:nvCxnSpPr>
        <p:spPr>
          <a:xfrm>
            <a:off x="457200" y="533400"/>
            <a:ext cx="8686800" cy="0"/>
          </a:xfrm>
          <a:prstGeom prst="line">
            <a:avLst/>
          </a:prstGeom>
          <a:ln w="28575">
            <a:solidFill>
              <a:srgbClr val="FCB614"/>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00" y="6172200"/>
            <a:ext cx="2542037" cy="493777"/>
          </a:xfrm>
          <a:prstGeom prst="rect">
            <a:avLst/>
          </a:prstGeom>
        </p:spPr>
      </p:pic>
      <p:cxnSp>
        <p:nvCxnSpPr>
          <p:cNvPr id="15" name="Straight Connector 14"/>
          <p:cNvCxnSpPr/>
          <p:nvPr userDrawn="1"/>
        </p:nvCxnSpPr>
        <p:spPr>
          <a:xfrm>
            <a:off x="0" y="6096000"/>
            <a:ext cx="8686800" cy="0"/>
          </a:xfrm>
          <a:prstGeom prst="line">
            <a:avLst/>
          </a:prstGeom>
          <a:ln w="28575">
            <a:solidFill>
              <a:srgbClr val="0068AA"/>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
          </p:nvPr>
        </p:nvSpPr>
        <p:spPr>
          <a:xfrm>
            <a:off x="457200" y="152400"/>
            <a:ext cx="8229600" cy="365125"/>
          </a:xfrm>
          <a:prstGeom prst="rect">
            <a:avLst/>
          </a:prstGeom>
        </p:spPr>
        <p:txBody>
          <a:bodyPr vert="horz" lIns="91440" tIns="45720" rIns="91440" bIns="45720" rtlCol="0" anchor="ctr"/>
          <a:lstStyle>
            <a:lvl1pPr algn="l">
              <a:defRPr sz="1400">
                <a:solidFill>
                  <a:srgbClr val="0068AA"/>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Header Text</a:t>
            </a:r>
            <a:endParaRPr lang="en-US" dirty="0"/>
          </a:p>
        </p:txBody>
      </p:sp>
    </p:spTree>
    <p:extLst>
      <p:ext uri="{BB962C8B-B14F-4D97-AF65-F5344CB8AC3E}">
        <p14:creationId xmlns:p14="http://schemas.microsoft.com/office/powerpoint/2010/main" val="595819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8" r:id="rId7"/>
  </p:sldLayoutIdLst>
  <p:timing>
    <p:tnLst>
      <p:par>
        <p:cTn id="1" dur="indefinite" restart="never" nodeType="tmRoot"/>
      </p:par>
    </p:tnLst>
  </p:timing>
  <p:hf hdr="0" ftr="0"/>
  <p:txStyles>
    <p:titleStyle>
      <a:lvl1pPr algn="ctr" defTabSz="914400" rtl="0" eaLnBrk="1" latinLnBrk="0" hangingPunct="1">
        <a:spcBef>
          <a:spcPct val="0"/>
        </a:spcBef>
        <a:buNone/>
        <a:defRPr sz="4000" kern="1200">
          <a:solidFill>
            <a:srgbClr val="0068AA"/>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U177JuK3YAhVU3mMKHaC4AFoQjRwIBw&amp;url=http://www.windowtonews.com/news.php?id=52910&amp;cat_id=8&amp;psig=AOvVaw2HUTYrP1cz95pxDOI2H4Bm&amp;ust=151457497803439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Au5OJvKvYAhVHhlQKHR2HDP0QjRwIBw&amp;url=http://www.nycelderlawyers.com/what-is-a-step-up-in-basis/&amp;psig=AOvVaw0NC9whOSDQcteS9ydh1TjU&amp;ust=151450787669553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057401"/>
            <a:ext cx="6172200" cy="2057400"/>
          </a:xfrm>
        </p:spPr>
        <p:txBody>
          <a:bodyPr/>
          <a:lstStyle/>
          <a:p>
            <a:pPr algn="ctr"/>
            <a:r>
              <a:rPr lang="en-US" dirty="0" smtClean="0">
                <a:latin typeface="Arial" pitchFamily="34" charset="0"/>
                <a:cs typeface="Arial" pitchFamily="34" charset="0"/>
              </a:rPr>
              <a:t>Information </a:t>
            </a:r>
            <a:r>
              <a:rPr lang="en-US" dirty="0" smtClean="0"/>
              <a:t>Technology</a:t>
            </a:r>
            <a:r>
              <a:rPr lang="en-US" dirty="0" smtClean="0">
                <a:latin typeface="Arial" pitchFamily="34" charset="0"/>
                <a:cs typeface="Arial" pitchFamily="34" charset="0"/>
              </a:rPr>
              <a:t> Consolidation</a:t>
            </a:r>
            <a:endParaRPr lang="en-US" dirty="0">
              <a:latin typeface="Arial" pitchFamily="34" charset="0"/>
              <a:cs typeface="Arial" pitchFamily="34" charset="0"/>
            </a:endParaRPr>
          </a:p>
        </p:txBody>
      </p:sp>
      <p:sp>
        <p:nvSpPr>
          <p:cNvPr id="3" name="Subtitle 2"/>
          <p:cNvSpPr>
            <a:spLocks noGrp="1"/>
          </p:cNvSpPr>
          <p:nvPr>
            <p:ph type="subTitle" idx="1"/>
          </p:nvPr>
        </p:nvSpPr>
        <p:spPr>
          <a:xfrm>
            <a:off x="838200" y="4724400"/>
            <a:ext cx="7848600" cy="685800"/>
          </a:xfrm>
        </p:spPr>
        <p:txBody>
          <a:bodyPr/>
          <a:lstStyle/>
          <a:p>
            <a:pPr algn="ctr"/>
            <a:r>
              <a:rPr lang="en-US" dirty="0" smtClean="0"/>
              <a:t>January 2018</a:t>
            </a:r>
            <a:endParaRPr lang="en-US" dirty="0"/>
          </a:p>
        </p:txBody>
      </p:sp>
    </p:spTree>
    <p:extLst>
      <p:ext uri="{BB962C8B-B14F-4D97-AF65-F5344CB8AC3E}">
        <p14:creationId xmlns:p14="http://schemas.microsoft.com/office/powerpoint/2010/main" val="2557230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Path Relationships</a:t>
            </a:r>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10</a:t>
            </a:fld>
            <a:endParaRPr lang="en-US"/>
          </a:p>
        </p:txBody>
      </p:sp>
      <p:pic>
        <p:nvPicPr>
          <p:cNvPr id="6" name="Content Placeholder 5" descr="Graphic showing career path and the dual career track" title="Career Path"/>
          <p:cNvPicPr>
            <a:picLocks noGrp="1"/>
          </p:cNvPicPr>
          <p:nvPr>
            <p:ph idx="1"/>
          </p:nvPr>
        </p:nvPicPr>
        <p:blipFill rotWithShape="1">
          <a:blip r:embed="rId3"/>
          <a:srcRect l="40973" t="20833" r="27895" b="29510"/>
          <a:stretch/>
        </p:blipFill>
        <p:spPr bwMode="auto">
          <a:xfrm>
            <a:off x="2251822" y="1570038"/>
            <a:ext cx="4640355" cy="4449762"/>
          </a:xfrm>
          <a:prstGeom prst="rect">
            <a:avLst/>
          </a:prstGeom>
          <a:ln>
            <a:noFill/>
          </a:ln>
          <a:extLst>
            <a:ext uri="{53640926-AAD7-44D8-BBD7-CCE9431645EC}">
              <a14:shadowObscured xmlns:a14="http://schemas.microsoft.com/office/drawing/2010/main"/>
            </a:ext>
          </a:extLst>
        </p:spPr>
      </p:pic>
      <p:sp>
        <p:nvSpPr>
          <p:cNvPr id="7" name="Rectangle 6" descr="BLANK TEXT BOX TO COVER PART OF IMAGE" title="BLANK TEXT BOX"/>
          <p:cNvSpPr/>
          <p:nvPr/>
        </p:nvSpPr>
        <p:spPr>
          <a:xfrm>
            <a:off x="2286000" y="1524000"/>
            <a:ext cx="457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BLANK TEXT BOX TO COVER PART OF IMAGE" title="BLANK TEXT BOX"/>
          <p:cNvSpPr/>
          <p:nvPr/>
        </p:nvSpPr>
        <p:spPr>
          <a:xfrm>
            <a:off x="2603205" y="4692502"/>
            <a:ext cx="4572000" cy="1327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BLANK TEXT BOX TO COVER IMAGE" title="BLANK TEXT BOX"/>
          <p:cNvSpPr/>
          <p:nvPr/>
        </p:nvSpPr>
        <p:spPr>
          <a:xfrm>
            <a:off x="3124200" y="2209800"/>
            <a:ext cx="2667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BLANK TEXT BOX TO COVER IMAGE" title="BLANK TEXT BOX"/>
          <p:cNvSpPr/>
          <p:nvPr/>
        </p:nvSpPr>
        <p:spPr>
          <a:xfrm>
            <a:off x="5638800" y="4343400"/>
            <a:ext cx="2667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155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vs. Classification</a:t>
            </a:r>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11</a:t>
            </a:fld>
            <a:endParaRPr lang="en-US"/>
          </a:p>
        </p:txBody>
      </p:sp>
      <p:pic>
        <p:nvPicPr>
          <p:cNvPr id="6" name="Content Placeholder 5" descr="Chart showing classes and domains" title="Domain vs. Class"/>
          <p:cNvPicPr>
            <a:picLocks noGrp="1"/>
          </p:cNvPicPr>
          <p:nvPr>
            <p:ph idx="1"/>
          </p:nvPr>
        </p:nvPicPr>
        <p:blipFill rotWithShape="1">
          <a:blip r:embed="rId3"/>
          <a:srcRect l="32206" t="20239" r="18233" b="29464"/>
          <a:stretch/>
        </p:blipFill>
        <p:spPr bwMode="auto">
          <a:xfrm>
            <a:off x="381000" y="1371600"/>
            <a:ext cx="8077200" cy="464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3838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Class Specification</a:t>
            </a:r>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12</a:t>
            </a:fld>
            <a:endParaRPr lang="en-US"/>
          </a:p>
        </p:txBody>
      </p:sp>
      <p:pic>
        <p:nvPicPr>
          <p:cNvPr id="6" name="Content Placeholder 5" descr="Graphic of first page of new class spec" title="class spec"/>
          <p:cNvPicPr>
            <a:picLocks noGrp="1"/>
          </p:cNvPicPr>
          <p:nvPr>
            <p:ph idx="1"/>
          </p:nvPr>
        </p:nvPicPr>
        <p:blipFill rotWithShape="1">
          <a:blip r:embed="rId3"/>
          <a:srcRect l="7697" t="10417" r="52926" b="8631"/>
          <a:stretch/>
        </p:blipFill>
        <p:spPr bwMode="auto">
          <a:xfrm>
            <a:off x="2743200" y="1371600"/>
            <a:ext cx="3886200" cy="46783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2860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Qualification Patterns</a:t>
            </a:r>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13</a:t>
            </a:fld>
            <a:endParaRPr lang="en-US"/>
          </a:p>
        </p:txBody>
      </p:sp>
      <p:pic>
        <p:nvPicPr>
          <p:cNvPr id="6" name="Content Placeholder 5" descr="Graphic of the class spec minimum qualification patterns" title="Minimum Qualification Patterns"/>
          <p:cNvPicPr>
            <a:picLocks noGrp="1"/>
          </p:cNvPicPr>
          <p:nvPr>
            <p:ph idx="1"/>
          </p:nvPr>
        </p:nvPicPr>
        <p:blipFill rotWithShape="1">
          <a:blip r:embed="rId3"/>
          <a:srcRect l="29522" t="40476" r="29326" b="14881"/>
          <a:stretch/>
        </p:blipFill>
        <p:spPr bwMode="auto">
          <a:xfrm>
            <a:off x="1295400" y="1447800"/>
            <a:ext cx="6585143" cy="44471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0737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and Abilities</a:t>
            </a:r>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14</a:t>
            </a:fld>
            <a:endParaRPr lang="en-US"/>
          </a:p>
        </p:txBody>
      </p:sp>
      <p:pic>
        <p:nvPicPr>
          <p:cNvPr id="12" name="Content Placeholder 11" descr="IT Series Spec January Agenda.docx - Microsoft Word" title="Knowledge and Abilities from Spec"/>
          <p:cNvPicPr>
            <a:picLocks noGrp="1" noChangeAspect="1"/>
          </p:cNvPicPr>
          <p:nvPr>
            <p:ph idx="1"/>
          </p:nvPr>
        </p:nvPicPr>
        <p:blipFill rotWithShape="1">
          <a:blip r:embed="rId3">
            <a:extLst>
              <a:ext uri="{28A0092B-C50C-407E-A947-70E740481C1C}">
                <a14:useLocalDpi xmlns:a14="http://schemas.microsoft.com/office/drawing/2010/main" val="0"/>
              </a:ext>
            </a:extLst>
          </a:blip>
          <a:srcRect l="9857" t="21228" r="11540" b="4495"/>
          <a:stretch/>
        </p:blipFill>
        <p:spPr>
          <a:xfrm>
            <a:off x="635119" y="1447800"/>
            <a:ext cx="7873762" cy="4501104"/>
          </a:xfrm>
        </p:spPr>
      </p:pic>
    </p:spTree>
    <p:extLst>
      <p:ext uri="{BB962C8B-B14F-4D97-AF65-F5344CB8AC3E}">
        <p14:creationId xmlns:p14="http://schemas.microsoft.com/office/powerpoint/2010/main" val="2786346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and Abilities cont’d</a:t>
            </a:r>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15</a:t>
            </a:fld>
            <a:endParaRPr lang="en-US"/>
          </a:p>
        </p:txBody>
      </p:sp>
      <p:pic>
        <p:nvPicPr>
          <p:cNvPr id="7" name="Picture 6" descr="IT Series Spec January Agenda.docx - Microsoft Word"/>
          <p:cNvPicPr>
            <a:picLocks noChangeAspect="1"/>
          </p:cNvPicPr>
          <p:nvPr/>
        </p:nvPicPr>
        <p:blipFill rotWithShape="1">
          <a:blip r:embed="rId2">
            <a:extLst>
              <a:ext uri="{28A0092B-C50C-407E-A947-70E740481C1C}">
                <a14:useLocalDpi xmlns:a14="http://schemas.microsoft.com/office/drawing/2010/main" val="0"/>
              </a:ext>
            </a:extLst>
          </a:blip>
          <a:srcRect l="4583" t="23324" r="7917" b="6566"/>
          <a:stretch/>
        </p:blipFill>
        <p:spPr>
          <a:xfrm>
            <a:off x="189507" y="1600200"/>
            <a:ext cx="8764986" cy="4248588"/>
          </a:xfrm>
          <a:prstGeom prst="rect">
            <a:avLst/>
          </a:prstGeom>
        </p:spPr>
      </p:pic>
    </p:spTree>
    <p:extLst>
      <p:ext uri="{BB962C8B-B14F-4D97-AF65-F5344CB8AC3E}">
        <p14:creationId xmlns:p14="http://schemas.microsoft.com/office/powerpoint/2010/main" val="1192049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Guidelines</a:t>
            </a:r>
            <a:endParaRPr lang="en-US" dirty="0"/>
          </a:p>
        </p:txBody>
      </p:sp>
      <p:sp>
        <p:nvSpPr>
          <p:cNvPr id="7" name="Content Placeholder 6"/>
          <p:cNvSpPr>
            <a:spLocks noGrp="1"/>
          </p:cNvSpPr>
          <p:nvPr>
            <p:ph sz="half" idx="1"/>
          </p:nvPr>
        </p:nvSpPr>
        <p:spPr/>
        <p:txBody>
          <a:bodyPr/>
          <a:lstStyle/>
          <a:p>
            <a:r>
              <a:rPr lang="en-US" sz="2600" dirty="0"/>
              <a:t>Variety and Scope of </a:t>
            </a:r>
            <a:r>
              <a:rPr lang="en-US" sz="2600" dirty="0" smtClean="0"/>
              <a:t>Responsibility</a:t>
            </a:r>
          </a:p>
          <a:p>
            <a:r>
              <a:rPr lang="en-US" sz="2600" dirty="0" smtClean="0"/>
              <a:t>Knowledge, Skills, &amp; Abilities Required</a:t>
            </a:r>
          </a:p>
          <a:p>
            <a:r>
              <a:rPr lang="en-US" sz="2600" dirty="0" smtClean="0"/>
              <a:t>Supervision Guidelines Received</a:t>
            </a:r>
          </a:p>
          <a:p>
            <a:r>
              <a:rPr lang="en-US" sz="2600" dirty="0" smtClean="0"/>
              <a:t>Personal Contacts</a:t>
            </a:r>
          </a:p>
          <a:p>
            <a:r>
              <a:rPr lang="en-US" sz="2600" dirty="0" smtClean="0"/>
              <a:t>Administrative Responsibility</a:t>
            </a:r>
          </a:p>
          <a:p>
            <a:r>
              <a:rPr lang="en-US" sz="2600" dirty="0"/>
              <a:t>Organizational Size</a:t>
            </a:r>
          </a:p>
          <a:p>
            <a:endParaRPr lang="en-US" sz="2600" dirty="0" smtClean="0"/>
          </a:p>
        </p:txBody>
      </p:sp>
      <p:sp>
        <p:nvSpPr>
          <p:cNvPr id="8" name="Content Placeholder 7"/>
          <p:cNvSpPr>
            <a:spLocks noGrp="1"/>
          </p:cNvSpPr>
          <p:nvPr>
            <p:ph sz="half" idx="2"/>
          </p:nvPr>
        </p:nvSpPr>
        <p:spPr/>
        <p:txBody>
          <a:bodyPr/>
          <a:lstStyle/>
          <a:p>
            <a:r>
              <a:rPr lang="en-US" sz="2600" dirty="0" smtClean="0"/>
              <a:t>Complexity of Work</a:t>
            </a:r>
          </a:p>
          <a:p>
            <a:r>
              <a:rPr lang="en-US" sz="2600" dirty="0" smtClean="0"/>
              <a:t>Responsibility for Decisions and Actions</a:t>
            </a:r>
          </a:p>
          <a:p>
            <a:r>
              <a:rPr lang="en-US" sz="2600" dirty="0" smtClean="0"/>
              <a:t>Consequence of Error</a:t>
            </a:r>
          </a:p>
          <a:p>
            <a:r>
              <a:rPr lang="en-US" sz="2600" dirty="0" smtClean="0"/>
              <a:t>Supervision Exercised</a:t>
            </a:r>
          </a:p>
          <a:p>
            <a:r>
              <a:rPr lang="en-US" sz="2600" dirty="0" smtClean="0"/>
              <a:t>Area of Responsibility</a:t>
            </a:r>
          </a:p>
        </p:txBody>
      </p:sp>
      <p:sp>
        <p:nvSpPr>
          <p:cNvPr id="4" name="Slide Number Placeholder 3"/>
          <p:cNvSpPr>
            <a:spLocks noGrp="1"/>
          </p:cNvSpPr>
          <p:nvPr>
            <p:ph type="sldNum" sz="quarter" idx="12"/>
          </p:nvPr>
        </p:nvSpPr>
        <p:spPr/>
        <p:txBody>
          <a:bodyPr/>
          <a:lstStyle/>
          <a:p>
            <a:fld id="{A0C65035-9AD5-42B1-84AC-939784913F7D}" type="slidenum">
              <a:rPr lang="en-US" smtClean="0"/>
              <a:t>16</a:t>
            </a:fld>
            <a:endParaRPr lang="en-US"/>
          </a:p>
        </p:txBody>
      </p:sp>
    </p:spTree>
    <p:extLst>
      <p:ext uri="{BB962C8B-B14F-4D97-AF65-F5344CB8AC3E}">
        <p14:creationId xmlns:p14="http://schemas.microsoft.com/office/powerpoint/2010/main" val="1443141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10600" cy="990600"/>
          </a:xfrm>
        </p:spPr>
        <p:txBody>
          <a:bodyPr/>
          <a:lstStyle/>
          <a:p>
            <a:r>
              <a:rPr lang="en-US" dirty="0"/>
              <a:t>Manager &amp; </a:t>
            </a:r>
            <a:r>
              <a:rPr lang="en-US" dirty="0" smtClean="0"/>
              <a:t>Supervisor</a:t>
            </a:r>
            <a:br>
              <a:rPr lang="en-US" dirty="0" smtClean="0"/>
            </a:br>
            <a:r>
              <a:rPr lang="en-US" dirty="0" smtClean="0"/>
              <a:t>Class Movement</a:t>
            </a:r>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17</a:t>
            </a:fld>
            <a:endParaRPr lang="en-US"/>
          </a:p>
        </p:txBody>
      </p:sp>
      <p:pic>
        <p:nvPicPr>
          <p:cNvPr id="10" name="Content Placeholder 7" descr="Graphic showing Manager and Supervisor Class movement" title="Reallocaiton of Manager and Supervisor Classes"/>
          <p:cNvPicPr>
            <a:picLocks noGrp="1"/>
          </p:cNvPicPr>
          <p:nvPr>
            <p:ph idx="1"/>
          </p:nvPr>
        </p:nvPicPr>
        <p:blipFill rotWithShape="1">
          <a:blip r:embed="rId3">
            <a:grayscl/>
            <a:extLst>
              <a:ext uri="{BEBA8EAE-BF5A-486C-A8C5-ECC9F3942E4B}">
                <a14:imgProps xmlns:a14="http://schemas.microsoft.com/office/drawing/2010/main">
                  <a14:imgLayer r:embed="rId4">
                    <a14:imgEffect>
                      <a14:sharpenSoften amount="100000"/>
                    </a14:imgEffect>
                    <a14:imgEffect>
                      <a14:brightnessContrast contrast="-40000"/>
                    </a14:imgEffect>
                  </a14:imgLayer>
                </a14:imgProps>
              </a:ext>
            </a:extLst>
          </a:blip>
          <a:srcRect l="23539" t="29512" r="28505" b="39756"/>
          <a:stretch/>
        </p:blipFill>
        <p:spPr bwMode="auto">
          <a:xfrm>
            <a:off x="735040" y="2258127"/>
            <a:ext cx="7673919" cy="30735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1242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Specialist Class </a:t>
            </a:r>
            <a:r>
              <a:rPr lang="en-US" dirty="0"/>
              <a:t>Movement</a:t>
            </a:r>
          </a:p>
        </p:txBody>
      </p:sp>
      <p:sp>
        <p:nvSpPr>
          <p:cNvPr id="4" name="Slide Number Placeholder 3"/>
          <p:cNvSpPr>
            <a:spLocks noGrp="1"/>
          </p:cNvSpPr>
          <p:nvPr>
            <p:ph type="sldNum" sz="quarter" idx="12"/>
          </p:nvPr>
        </p:nvSpPr>
        <p:spPr/>
        <p:txBody>
          <a:bodyPr/>
          <a:lstStyle/>
          <a:p>
            <a:fld id="{A0C65035-9AD5-42B1-84AC-939784913F7D}" type="slidenum">
              <a:rPr lang="en-US" smtClean="0"/>
              <a:t>18</a:t>
            </a:fld>
            <a:endParaRPr lang="en-US"/>
          </a:p>
        </p:txBody>
      </p:sp>
      <p:pic>
        <p:nvPicPr>
          <p:cNvPr id="11" name="Content Placeholder 10" descr="Graphic showing specialist class movement" title="Reallocation of Specialist Level Classes"/>
          <p:cNvPicPr>
            <a:picLocks noGrp="1"/>
          </p:cNvPicPr>
          <p:nvPr>
            <p:ph idx="1"/>
          </p:nvPr>
        </p:nvPicPr>
        <p:blipFill rotWithShape="1">
          <a:blip r:embed="rId3">
            <a:grayscl/>
            <a:extLst>
              <a:ext uri="{BEBA8EAE-BF5A-486C-A8C5-ECC9F3942E4B}">
                <a14:imgProps xmlns:a14="http://schemas.microsoft.com/office/drawing/2010/main">
                  <a14:imgLayer r:embed="rId4">
                    <a14:imgEffect>
                      <a14:sharpenSoften amount="99000"/>
                    </a14:imgEffect>
                    <a14:imgEffect>
                      <a14:brightnessContrast contrast="-40000"/>
                    </a14:imgEffect>
                  </a14:imgLayer>
                </a14:imgProps>
              </a:ext>
            </a:extLst>
          </a:blip>
          <a:srcRect l="28201" t="42927" r="27439" b="26830"/>
          <a:stretch/>
        </p:blipFill>
        <p:spPr bwMode="auto">
          <a:xfrm>
            <a:off x="609600" y="1752600"/>
            <a:ext cx="7848600" cy="3733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7966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 Class </a:t>
            </a:r>
            <a:r>
              <a:rPr lang="en-US" dirty="0"/>
              <a:t>Movement </a:t>
            </a:r>
          </a:p>
        </p:txBody>
      </p:sp>
      <p:sp>
        <p:nvSpPr>
          <p:cNvPr id="4" name="Slide Number Placeholder 3"/>
          <p:cNvSpPr>
            <a:spLocks noGrp="1"/>
          </p:cNvSpPr>
          <p:nvPr>
            <p:ph type="sldNum" sz="quarter" idx="12"/>
          </p:nvPr>
        </p:nvSpPr>
        <p:spPr/>
        <p:txBody>
          <a:bodyPr/>
          <a:lstStyle/>
          <a:p>
            <a:fld id="{A0C65035-9AD5-42B1-84AC-939784913F7D}" type="slidenum">
              <a:rPr lang="en-US" smtClean="0"/>
              <a:t>19</a:t>
            </a:fld>
            <a:endParaRPr lang="en-US"/>
          </a:p>
        </p:txBody>
      </p:sp>
      <p:pic>
        <p:nvPicPr>
          <p:cNvPr id="6" name="Content Placeholder 5" descr="Graphic showing Associate class movement" title="Reallocation of Associate classes"/>
          <p:cNvPicPr>
            <a:picLocks noGrp="1"/>
          </p:cNvPicPr>
          <p:nvPr>
            <p:ph idx="1"/>
          </p:nvPr>
        </p:nvPicPr>
        <p:blipFill rotWithShape="1">
          <a:blip r:embed="rId3">
            <a:grayscl/>
            <a:extLst>
              <a:ext uri="{BEBA8EAE-BF5A-486C-A8C5-ECC9F3942E4B}">
                <a14:imgProps xmlns:a14="http://schemas.microsoft.com/office/drawing/2010/main">
                  <a14:imgLayer r:embed="rId4">
                    <a14:imgEffect>
                      <a14:sharpenSoften amount="100000"/>
                    </a14:imgEffect>
                    <a14:imgEffect>
                      <a14:brightnessContrast contrast="-40000"/>
                    </a14:imgEffect>
                  </a14:imgLayer>
                </a14:imgProps>
              </a:ext>
            </a:extLst>
          </a:blip>
          <a:srcRect l="28049" t="38536" r="27591" b="22440"/>
          <a:stretch/>
        </p:blipFill>
        <p:spPr bwMode="auto">
          <a:xfrm>
            <a:off x="1022756" y="1843475"/>
            <a:ext cx="7098487" cy="39028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9084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524000"/>
            <a:ext cx="8229600" cy="4449763"/>
          </a:xfrm>
        </p:spPr>
        <p:txBody>
          <a:bodyPr>
            <a:noAutofit/>
          </a:bodyPr>
          <a:lstStyle/>
          <a:p>
            <a:r>
              <a:rPr lang="en-US" dirty="0" smtClean="0"/>
              <a:t>Structure of the six Information Technology (IT) domains</a:t>
            </a:r>
            <a:endParaRPr lang="en-US" dirty="0"/>
          </a:p>
          <a:p>
            <a:r>
              <a:rPr lang="en-US" dirty="0" smtClean="0"/>
              <a:t>Introduction to new IT classifications</a:t>
            </a:r>
          </a:p>
          <a:p>
            <a:r>
              <a:rPr lang="en-US" dirty="0" smtClean="0"/>
              <a:t>Overview of Allocation Guidelines</a:t>
            </a:r>
          </a:p>
          <a:p>
            <a:r>
              <a:rPr lang="en-US" dirty="0" smtClean="0"/>
              <a:t>Exam impact</a:t>
            </a:r>
          </a:p>
          <a:p>
            <a:r>
              <a:rPr lang="en-US" dirty="0" smtClean="0"/>
              <a:t>What to communicate to Supervisors/Managers and Employees</a:t>
            </a:r>
          </a:p>
          <a:p>
            <a:r>
              <a:rPr lang="en-US" dirty="0" smtClean="0"/>
              <a:t>Helpful resources</a:t>
            </a:r>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2</a:t>
            </a:fld>
            <a:endParaRPr lang="en-US" dirty="0"/>
          </a:p>
        </p:txBody>
      </p:sp>
    </p:spTree>
    <p:extLst>
      <p:ext uri="{BB962C8B-B14F-4D97-AF65-F5344CB8AC3E}">
        <p14:creationId xmlns:p14="http://schemas.microsoft.com/office/powerpoint/2010/main" val="2004003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Technician Class </a:t>
            </a:r>
            <a:r>
              <a:rPr lang="en-US" dirty="0"/>
              <a:t>Movement</a:t>
            </a:r>
          </a:p>
        </p:txBody>
      </p:sp>
      <p:sp>
        <p:nvSpPr>
          <p:cNvPr id="4" name="Slide Number Placeholder 3"/>
          <p:cNvSpPr>
            <a:spLocks noGrp="1"/>
          </p:cNvSpPr>
          <p:nvPr>
            <p:ph type="sldNum" sz="quarter" idx="12"/>
          </p:nvPr>
        </p:nvSpPr>
        <p:spPr/>
        <p:txBody>
          <a:bodyPr/>
          <a:lstStyle/>
          <a:p>
            <a:fld id="{A0C65035-9AD5-42B1-84AC-939784913F7D}" type="slidenum">
              <a:rPr lang="en-US" smtClean="0"/>
              <a:t>20</a:t>
            </a:fld>
            <a:endParaRPr lang="en-US"/>
          </a:p>
        </p:txBody>
      </p:sp>
      <p:pic>
        <p:nvPicPr>
          <p:cNvPr id="5" name="Content Placeholder 4"/>
          <p:cNvPicPr>
            <a:picLocks noGrp="1" noChangeAspect="1"/>
          </p:cNvPicPr>
          <p:nvPr>
            <p:ph idx="1"/>
          </p:nvPr>
        </p:nvPicPr>
        <p:blipFill>
          <a:blip r:embed="rId3">
            <a:grayscl/>
          </a:blip>
          <a:stretch>
            <a:fillRect/>
          </a:stretch>
        </p:blipFill>
        <p:spPr>
          <a:xfrm>
            <a:off x="1911204" y="1570038"/>
            <a:ext cx="5321591" cy="4449762"/>
          </a:xfrm>
          <a:prstGeom prst="rect">
            <a:avLst/>
          </a:prstGeom>
        </p:spPr>
      </p:pic>
    </p:spTree>
    <p:extLst>
      <p:ext uri="{BB962C8B-B14F-4D97-AF65-F5344CB8AC3E}">
        <p14:creationId xmlns:p14="http://schemas.microsoft.com/office/powerpoint/2010/main" val="3121497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and Effective Date</a:t>
            </a:r>
            <a:endParaRPr lang="en-US" dirty="0"/>
          </a:p>
        </p:txBody>
      </p:sp>
      <p:sp>
        <p:nvSpPr>
          <p:cNvPr id="3" name="Content Placeholder 2"/>
          <p:cNvSpPr>
            <a:spLocks noGrp="1"/>
          </p:cNvSpPr>
          <p:nvPr>
            <p:ph idx="1"/>
          </p:nvPr>
        </p:nvSpPr>
        <p:spPr/>
        <p:txBody>
          <a:bodyPr/>
          <a:lstStyle/>
          <a:p>
            <a:r>
              <a:rPr lang="en-US" dirty="0" smtClean="0"/>
              <a:t>Effective date of January 31, 2018</a:t>
            </a:r>
          </a:p>
          <a:p>
            <a:r>
              <a:rPr lang="en-US" dirty="0" smtClean="0"/>
              <a:t>State Controller’s Office (SCO) to process mass update </a:t>
            </a:r>
          </a:p>
          <a:p>
            <a:r>
              <a:rPr lang="en-US" dirty="0" smtClean="0"/>
              <a:t>Departments to process: </a:t>
            </a:r>
          </a:p>
          <a:p>
            <a:pPr lvl="1"/>
            <a:r>
              <a:rPr lang="en-US" sz="2800" dirty="0" smtClean="0"/>
              <a:t>Secondary same day range changes </a:t>
            </a:r>
          </a:p>
          <a:p>
            <a:pPr lvl="1"/>
            <a:r>
              <a:rPr lang="en-US" sz="2800" dirty="0" smtClean="0"/>
              <a:t>Employees in excluded range </a:t>
            </a:r>
          </a:p>
          <a:p>
            <a:pPr lvl="1"/>
            <a:r>
              <a:rPr lang="en-US" sz="2800" dirty="0" smtClean="0"/>
              <a:t>Employees on probation</a:t>
            </a:r>
            <a:endParaRPr lang="en-US" sz="2800" dirty="0"/>
          </a:p>
        </p:txBody>
      </p:sp>
      <p:sp>
        <p:nvSpPr>
          <p:cNvPr id="4" name="Slide Number Placeholder 3"/>
          <p:cNvSpPr>
            <a:spLocks noGrp="1"/>
          </p:cNvSpPr>
          <p:nvPr>
            <p:ph type="sldNum" sz="quarter" idx="12"/>
          </p:nvPr>
        </p:nvSpPr>
        <p:spPr/>
        <p:txBody>
          <a:bodyPr/>
          <a:lstStyle/>
          <a:p>
            <a:fld id="{A0C65035-9AD5-42B1-84AC-939784913F7D}" type="slidenum">
              <a:rPr lang="en-US" smtClean="0"/>
              <a:t>21</a:t>
            </a:fld>
            <a:endParaRPr lang="en-US"/>
          </a:p>
        </p:txBody>
      </p:sp>
    </p:spTree>
    <p:extLst>
      <p:ext uri="{BB962C8B-B14F-4D97-AF65-F5344CB8AC3E}">
        <p14:creationId xmlns:p14="http://schemas.microsoft.com/office/powerpoint/2010/main" val="2379564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C65035-9AD5-42B1-84AC-939784913F7D}" type="slidenum">
              <a:rPr lang="en-US" smtClean="0"/>
              <a:t>22</a:t>
            </a:fld>
            <a:endParaRPr lang="en-US"/>
          </a:p>
        </p:txBody>
      </p:sp>
      <p:sp>
        <p:nvSpPr>
          <p:cNvPr id="2" name="Title 1"/>
          <p:cNvSpPr>
            <a:spLocks noGrp="1"/>
          </p:cNvSpPr>
          <p:nvPr>
            <p:ph type="title"/>
          </p:nvPr>
        </p:nvSpPr>
        <p:spPr>
          <a:xfrm>
            <a:off x="457200" y="838200"/>
            <a:ext cx="8229600" cy="639762"/>
          </a:xfrm>
        </p:spPr>
        <p:txBody>
          <a:bodyPr/>
          <a:lstStyle/>
          <a:p>
            <a:r>
              <a:rPr lang="en-US" dirty="0" smtClean="0"/>
              <a:t>Reallocation Salary Rule 599.688</a:t>
            </a:r>
            <a:endParaRPr lang="en-US" dirty="0"/>
          </a:p>
        </p:txBody>
      </p:sp>
      <p:pic>
        <p:nvPicPr>
          <p:cNvPr id="10" name="Picture 4" descr="Graphic showing stick figures moving" title="Transfer Graphic">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47800" y="1727679"/>
            <a:ext cx="6324600" cy="422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402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p:txBody>
          <a:bodyPr/>
          <a:lstStyle/>
          <a:p>
            <a:r>
              <a:rPr lang="en-US" dirty="0"/>
              <a:t>7 </a:t>
            </a:r>
            <a:r>
              <a:rPr lang="en-US" dirty="0" smtClean="0"/>
              <a:t>Step Salary Range</a:t>
            </a:r>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23</a:t>
            </a:fld>
            <a:endParaRPr lang="en-US"/>
          </a:p>
        </p:txBody>
      </p:sp>
      <p:pic>
        <p:nvPicPr>
          <p:cNvPr id="6" name="Content Placeholder 5" descr="Related image">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47119" y="1570038"/>
            <a:ext cx="4449762" cy="4449762"/>
          </a:xfrm>
          <a:prstGeom prst="rect">
            <a:avLst/>
          </a:prstGeom>
          <a:noFill/>
          <a:ln>
            <a:noFill/>
          </a:ln>
        </p:spPr>
      </p:pic>
    </p:spTree>
    <p:extLst>
      <p:ext uri="{BB962C8B-B14F-4D97-AF65-F5344CB8AC3E}">
        <p14:creationId xmlns:p14="http://schemas.microsoft.com/office/powerpoint/2010/main" val="875934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92162"/>
          </a:xfrm>
        </p:spPr>
        <p:txBody>
          <a:bodyPr/>
          <a:lstStyle/>
          <a:p>
            <a:r>
              <a:rPr lang="en-US" dirty="0"/>
              <a:t>Alternate Range </a:t>
            </a:r>
            <a:r>
              <a:rPr lang="en-US" dirty="0" smtClean="0"/>
              <a:t>Criteria 482</a:t>
            </a:r>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24</a:t>
            </a:fld>
            <a:endParaRPr lang="en-US"/>
          </a:p>
        </p:txBody>
      </p:sp>
      <p:pic>
        <p:nvPicPr>
          <p:cNvPr id="6" name="Content Placeholder 5" descr="Graphic showing ARC 482 criteria" title="ARC 482"/>
          <p:cNvPicPr>
            <a:picLocks noGrp="1"/>
          </p:cNvPicPr>
          <p:nvPr>
            <p:ph idx="1"/>
          </p:nvPr>
        </p:nvPicPr>
        <p:blipFill rotWithShape="1">
          <a:blip r:embed="rId3"/>
          <a:srcRect l="10023" t="9675" r="54134" b="35990"/>
          <a:stretch/>
        </p:blipFill>
        <p:spPr bwMode="auto">
          <a:xfrm>
            <a:off x="2133600" y="1447800"/>
            <a:ext cx="4880819" cy="43930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7856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Range Criteria 483</a:t>
            </a:r>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25</a:t>
            </a:fld>
            <a:endParaRPr lang="en-US"/>
          </a:p>
        </p:txBody>
      </p:sp>
      <p:pic>
        <p:nvPicPr>
          <p:cNvPr id="6" name="Content Placeholder 5" descr="Graphic showing language of ARC 483" title="Alternate Range Criteria 483"/>
          <p:cNvPicPr>
            <a:picLocks noGrp="1"/>
          </p:cNvPicPr>
          <p:nvPr>
            <p:ph idx="1"/>
          </p:nvPr>
        </p:nvPicPr>
        <p:blipFill rotWithShape="1">
          <a:blip r:embed="rId3"/>
          <a:srcRect l="12167" t="28274" r="55805" b="13988"/>
          <a:stretch/>
        </p:blipFill>
        <p:spPr bwMode="auto">
          <a:xfrm>
            <a:off x="2519124" y="1447800"/>
            <a:ext cx="4262676"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5665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Range Criteria 484</a:t>
            </a:r>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26</a:t>
            </a:fld>
            <a:endParaRPr lang="en-US"/>
          </a:p>
        </p:txBody>
      </p:sp>
      <p:pic>
        <p:nvPicPr>
          <p:cNvPr id="6" name="Content Placeholder 5" descr="Graphic Showing language of ARC 484" title="Alternate Range Criteria 484"/>
          <p:cNvPicPr>
            <a:picLocks noGrp="1"/>
          </p:cNvPicPr>
          <p:nvPr>
            <p:ph idx="1"/>
          </p:nvPr>
        </p:nvPicPr>
        <p:blipFill rotWithShape="1">
          <a:blip r:embed="rId3"/>
          <a:srcRect l="27017" t="33335" r="26106" b="12499"/>
          <a:stretch/>
        </p:blipFill>
        <p:spPr bwMode="auto">
          <a:xfrm>
            <a:off x="1369215" y="1570038"/>
            <a:ext cx="6405569" cy="44497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9014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92162"/>
          </a:xfrm>
        </p:spPr>
        <p:txBody>
          <a:bodyPr/>
          <a:lstStyle/>
          <a:p>
            <a:r>
              <a:rPr lang="en-US" dirty="0" smtClean="0"/>
              <a:t>Same Day Range Changes</a:t>
            </a:r>
            <a:endParaRPr lang="en-US" dirty="0"/>
          </a:p>
        </p:txBody>
      </p:sp>
      <p:sp>
        <p:nvSpPr>
          <p:cNvPr id="3" name="Content Placeholder 2"/>
          <p:cNvSpPr>
            <a:spLocks noGrp="1"/>
          </p:cNvSpPr>
          <p:nvPr>
            <p:ph idx="1"/>
          </p:nvPr>
        </p:nvSpPr>
        <p:spPr>
          <a:xfrm>
            <a:off x="457200" y="1676400"/>
            <a:ext cx="8229600" cy="4343400"/>
          </a:xfrm>
        </p:spPr>
        <p:txBody>
          <a:bodyPr/>
          <a:lstStyle/>
          <a:p>
            <a:r>
              <a:rPr lang="en-US" dirty="0" smtClean="0"/>
              <a:t>Review of Range Placement</a:t>
            </a:r>
          </a:p>
          <a:p>
            <a:pPr lvl="1"/>
            <a:r>
              <a:rPr lang="en-US" dirty="0" smtClean="0"/>
              <a:t>Needs be done for every employee not moving     to the highest alternate range in the new class</a:t>
            </a:r>
          </a:p>
          <a:p>
            <a:endParaRPr lang="en-US" dirty="0" smtClean="0"/>
          </a:p>
          <a:p>
            <a:r>
              <a:rPr lang="en-US" dirty="0" smtClean="0"/>
              <a:t>Experience in equivalent classification</a:t>
            </a:r>
          </a:p>
          <a:p>
            <a:pPr lvl="1"/>
            <a:r>
              <a:rPr lang="en-US" dirty="0" smtClean="0"/>
              <a:t>Counts towards alternate range movement</a:t>
            </a:r>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27</a:t>
            </a:fld>
            <a:endParaRPr lang="en-US"/>
          </a:p>
        </p:txBody>
      </p:sp>
    </p:spTree>
    <p:extLst>
      <p:ext uri="{BB962C8B-B14F-4D97-AF65-F5344CB8AC3E}">
        <p14:creationId xmlns:p14="http://schemas.microsoft.com/office/powerpoint/2010/main" val="78000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Workweek Group Changes</a:t>
            </a:r>
          </a:p>
        </p:txBody>
      </p:sp>
      <p:sp>
        <p:nvSpPr>
          <p:cNvPr id="4" name="Slide Number Placeholder 3"/>
          <p:cNvSpPr>
            <a:spLocks noGrp="1"/>
          </p:cNvSpPr>
          <p:nvPr>
            <p:ph type="sldNum" sz="quarter" idx="12"/>
          </p:nvPr>
        </p:nvSpPr>
        <p:spPr/>
        <p:txBody>
          <a:bodyPr/>
          <a:lstStyle/>
          <a:p>
            <a:fld id="{A0C65035-9AD5-42B1-84AC-939784913F7D}" type="slidenum">
              <a:rPr lang="en-US" smtClean="0"/>
              <a:t>28</a:t>
            </a:fld>
            <a:endParaRPr lang="en-US" dirty="0"/>
          </a:p>
        </p:txBody>
      </p:sp>
      <p:pic>
        <p:nvPicPr>
          <p:cNvPr id="6" name="Content Placeholder 5" descr="List of 5 classes no longer eligible for overtime" title="WWG Changes"/>
          <p:cNvPicPr>
            <a:picLocks noGrp="1"/>
          </p:cNvPicPr>
          <p:nvPr>
            <p:ph idx="1"/>
          </p:nvPr>
        </p:nvPicPr>
        <p:blipFill rotWithShape="1">
          <a:blip r:embed="rId3"/>
          <a:srcRect l="33826" t="26400" r="20004" b="29067"/>
          <a:stretch/>
        </p:blipFill>
        <p:spPr bwMode="auto">
          <a:xfrm>
            <a:off x="877938" y="1652826"/>
            <a:ext cx="7388123" cy="42841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4875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Notable Items</a:t>
            </a:r>
            <a:endParaRPr lang="en-US" dirty="0"/>
          </a:p>
        </p:txBody>
      </p:sp>
      <p:sp>
        <p:nvSpPr>
          <p:cNvPr id="3" name="Content Placeholder 2"/>
          <p:cNvSpPr>
            <a:spLocks noGrp="1"/>
          </p:cNvSpPr>
          <p:nvPr>
            <p:ph idx="1"/>
          </p:nvPr>
        </p:nvSpPr>
        <p:spPr>
          <a:xfrm>
            <a:off x="228600" y="1524000"/>
            <a:ext cx="8686800" cy="4449763"/>
          </a:xfrm>
        </p:spPr>
        <p:txBody>
          <a:bodyPr/>
          <a:lstStyle/>
          <a:p>
            <a:r>
              <a:rPr lang="en-US" dirty="0" smtClean="0"/>
              <a:t>Merit Salary Adjustments </a:t>
            </a:r>
          </a:p>
          <a:p>
            <a:r>
              <a:rPr lang="en-US" dirty="0" smtClean="0"/>
              <a:t>Completion of Probation Periods </a:t>
            </a:r>
          </a:p>
          <a:p>
            <a:r>
              <a:rPr lang="en-US" dirty="0" smtClean="0"/>
              <a:t>Flexibility to meet Project Deliverables</a:t>
            </a:r>
          </a:p>
          <a:p>
            <a:r>
              <a:rPr lang="en-US" dirty="0" smtClean="0"/>
              <a:t>Fewer examinations – minimal number; only between levels</a:t>
            </a:r>
          </a:p>
          <a:p>
            <a:pPr marL="0" indent="0">
              <a:buNone/>
            </a:pPr>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29</a:t>
            </a:fld>
            <a:endParaRPr lang="en-US"/>
          </a:p>
        </p:txBody>
      </p:sp>
    </p:spTree>
    <p:extLst>
      <p:ext uri="{BB962C8B-B14F-4D97-AF65-F5344CB8AC3E}">
        <p14:creationId xmlns:p14="http://schemas.microsoft.com/office/powerpoint/2010/main" val="2710485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792162"/>
          </a:xfrm>
        </p:spPr>
        <p:txBody>
          <a:bodyPr/>
          <a:lstStyle/>
          <a:p>
            <a:r>
              <a:rPr lang="en-US" dirty="0"/>
              <a:t>Significance of Change </a:t>
            </a:r>
          </a:p>
        </p:txBody>
      </p:sp>
      <p:sp>
        <p:nvSpPr>
          <p:cNvPr id="6" name="Slide Number Placeholder 5"/>
          <p:cNvSpPr>
            <a:spLocks noGrp="1"/>
          </p:cNvSpPr>
          <p:nvPr>
            <p:ph type="sldNum" sz="quarter" idx="12"/>
          </p:nvPr>
        </p:nvSpPr>
        <p:spPr/>
        <p:txBody>
          <a:bodyPr/>
          <a:lstStyle/>
          <a:p>
            <a:fld id="{A0C65035-9AD5-42B1-84AC-939784913F7D}" type="slidenum">
              <a:rPr lang="en-US" smtClean="0"/>
              <a:t>3</a:t>
            </a:fld>
            <a:endParaRPr lang="en-US" dirty="0"/>
          </a:p>
        </p:txBody>
      </p:sp>
      <p:pic>
        <p:nvPicPr>
          <p:cNvPr id="12" name="Content Placeholder 11" descr="Graphic showing aspects of change management" title="Change Manageme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998" y="1570038"/>
            <a:ext cx="7946003" cy="4449762"/>
          </a:xfrm>
        </p:spPr>
      </p:pic>
    </p:spTree>
    <p:extLst>
      <p:ext uri="{BB962C8B-B14F-4D97-AF65-F5344CB8AC3E}">
        <p14:creationId xmlns:p14="http://schemas.microsoft.com/office/powerpoint/2010/main" val="2430406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Impact</a:t>
            </a:r>
            <a:endParaRPr lang="en-US" dirty="0"/>
          </a:p>
        </p:txBody>
      </p:sp>
      <p:sp>
        <p:nvSpPr>
          <p:cNvPr id="3" name="Content Placeholder 2"/>
          <p:cNvSpPr>
            <a:spLocks noGrp="1"/>
          </p:cNvSpPr>
          <p:nvPr>
            <p:ph idx="1"/>
          </p:nvPr>
        </p:nvSpPr>
        <p:spPr>
          <a:xfrm>
            <a:off x="381000" y="1524001"/>
            <a:ext cx="8458200" cy="4419600"/>
          </a:xfrm>
        </p:spPr>
        <p:txBody>
          <a:bodyPr/>
          <a:lstStyle/>
          <a:p>
            <a:r>
              <a:rPr lang="en-US" dirty="0"/>
              <a:t>Vertical </a:t>
            </a:r>
            <a:r>
              <a:rPr lang="en-US" dirty="0" smtClean="0"/>
              <a:t>Consolidation</a:t>
            </a:r>
            <a:endParaRPr lang="en-US" dirty="0"/>
          </a:p>
          <a:p>
            <a:r>
              <a:rPr lang="en-US" dirty="0"/>
              <a:t>Transaction </a:t>
            </a:r>
            <a:r>
              <a:rPr lang="en-US" dirty="0" smtClean="0"/>
              <a:t>Responsibility</a:t>
            </a:r>
            <a:endParaRPr lang="en-US" dirty="0"/>
          </a:p>
          <a:p>
            <a:r>
              <a:rPr lang="en-US" dirty="0" smtClean="0"/>
              <a:t>Form 607 – Only One per </a:t>
            </a:r>
            <a:r>
              <a:rPr lang="en-US" dirty="0"/>
              <a:t>D</a:t>
            </a:r>
            <a:r>
              <a:rPr lang="en-US" dirty="0" smtClean="0"/>
              <a:t>epartment and due to SCO by March 30, 2018</a:t>
            </a:r>
          </a:p>
          <a:p>
            <a:r>
              <a:rPr lang="en-US" dirty="0" smtClean="0"/>
              <a:t>Duty Statement Revisions</a:t>
            </a:r>
            <a:endParaRPr lang="en-US" dirty="0"/>
          </a:p>
          <a:p>
            <a:r>
              <a:rPr lang="en-US" dirty="0" smtClean="0"/>
              <a:t>Re-organization </a:t>
            </a:r>
            <a:r>
              <a:rPr lang="en-US" dirty="0"/>
              <a:t>and </a:t>
            </a:r>
            <a:r>
              <a:rPr lang="en-US" dirty="0" smtClean="0"/>
              <a:t>Re-alignment</a:t>
            </a:r>
            <a:endParaRPr lang="en-US" dirty="0"/>
          </a:p>
          <a:p>
            <a:r>
              <a:rPr lang="en-US" dirty="0" smtClean="0"/>
              <a:t>Secondary Placement</a:t>
            </a:r>
            <a:r>
              <a:rPr lang="en-US" dirty="0"/>
              <a:t>, </a:t>
            </a:r>
            <a:r>
              <a:rPr lang="en-US" dirty="0" smtClean="0"/>
              <a:t>a.k.a. alternate range </a:t>
            </a:r>
            <a:r>
              <a:rPr lang="en-US" dirty="0"/>
              <a:t>movement, after </a:t>
            </a:r>
            <a:r>
              <a:rPr lang="en-US" dirty="0" smtClean="0"/>
              <a:t>SCO </a:t>
            </a:r>
            <a:r>
              <a:rPr lang="en-US" dirty="0"/>
              <a:t>reallocation</a:t>
            </a:r>
          </a:p>
          <a:p>
            <a:endParaRPr lang="en-US" sz="2800"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30</a:t>
            </a:fld>
            <a:endParaRPr lang="en-US"/>
          </a:p>
        </p:txBody>
      </p:sp>
    </p:spTree>
    <p:extLst>
      <p:ext uri="{BB962C8B-B14F-4D97-AF65-F5344CB8AC3E}">
        <p14:creationId xmlns:p14="http://schemas.microsoft.com/office/powerpoint/2010/main" val="151136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Report</a:t>
            </a:r>
            <a:endParaRPr lang="en-US" dirty="0"/>
          </a:p>
        </p:txBody>
      </p:sp>
      <p:sp>
        <p:nvSpPr>
          <p:cNvPr id="3" name="Content Placeholder 2"/>
          <p:cNvSpPr>
            <a:spLocks noGrp="1"/>
          </p:cNvSpPr>
          <p:nvPr>
            <p:ph idx="1"/>
          </p:nvPr>
        </p:nvSpPr>
        <p:spPr/>
        <p:txBody>
          <a:bodyPr/>
          <a:lstStyle/>
          <a:p>
            <a:r>
              <a:rPr lang="en-US" dirty="0" smtClean="0"/>
              <a:t>Agreed to in Negotiations with SEIU</a:t>
            </a:r>
          </a:p>
          <a:p>
            <a:r>
              <a:rPr lang="en-US" dirty="0" smtClean="0"/>
              <a:t>Required 6 Months After Implementation</a:t>
            </a:r>
          </a:p>
          <a:p>
            <a:r>
              <a:rPr lang="en-US" dirty="0" smtClean="0"/>
              <a:t>Departments Submit the Report to CalHR</a:t>
            </a:r>
          </a:p>
          <a:p>
            <a:r>
              <a:rPr lang="en-US" dirty="0" smtClean="0"/>
              <a:t>Report by Department and Position Number</a:t>
            </a:r>
          </a:p>
          <a:p>
            <a:r>
              <a:rPr lang="en-US" dirty="0" smtClean="0"/>
              <a:t>Template Will Be Provided to Departments</a:t>
            </a:r>
          </a:p>
          <a:p>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31</a:t>
            </a:fld>
            <a:endParaRPr lang="en-US"/>
          </a:p>
        </p:txBody>
      </p:sp>
    </p:spTree>
    <p:extLst>
      <p:ext uri="{BB962C8B-B14F-4D97-AF65-F5344CB8AC3E}">
        <p14:creationId xmlns:p14="http://schemas.microsoft.com/office/powerpoint/2010/main" val="3040736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Report Items</a:t>
            </a:r>
          </a:p>
        </p:txBody>
      </p:sp>
      <p:sp>
        <p:nvSpPr>
          <p:cNvPr id="4" name="Slide Number Placeholder 3"/>
          <p:cNvSpPr>
            <a:spLocks noGrp="1"/>
          </p:cNvSpPr>
          <p:nvPr>
            <p:ph type="sldNum" sz="quarter" idx="12"/>
          </p:nvPr>
        </p:nvSpPr>
        <p:spPr/>
        <p:txBody>
          <a:bodyPr/>
          <a:lstStyle/>
          <a:p>
            <a:fld id="{A0C65035-9AD5-42B1-84AC-939784913F7D}" type="slidenum">
              <a:rPr lang="en-US" smtClean="0"/>
              <a:t>32</a:t>
            </a:fld>
            <a:endParaRPr lang="en-US"/>
          </a:p>
        </p:txBody>
      </p:sp>
      <p:pic>
        <p:nvPicPr>
          <p:cNvPr id="6" name="Content Placeholder 5" descr="Graphic showing six items that we will report on" title="Implementation Report Items Graphic"/>
          <p:cNvPicPr>
            <a:picLocks noGrp="1"/>
          </p:cNvPicPr>
          <p:nvPr>
            <p:ph idx="1"/>
          </p:nvPr>
        </p:nvPicPr>
        <p:blipFill rotWithShape="1">
          <a:blip r:embed="rId3"/>
          <a:srcRect l="32116" t="26331" r="18569" b="30122"/>
          <a:stretch/>
        </p:blipFill>
        <p:spPr bwMode="auto">
          <a:xfrm>
            <a:off x="626307" y="1700254"/>
            <a:ext cx="7891386" cy="41893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23004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C65035-9AD5-42B1-84AC-939784913F7D}" type="slidenum">
              <a:rPr lang="en-US" smtClean="0"/>
              <a:t>33</a:t>
            </a:fld>
            <a:endParaRPr lang="en-US"/>
          </a:p>
        </p:txBody>
      </p:sp>
      <p:pic>
        <p:nvPicPr>
          <p:cNvPr id="11" name="Content Placeholder 10" descr="Graphic depicting what needs to be communicated to employees and IT shops" title="Communication"/>
          <p:cNvPicPr>
            <a:picLocks noGrp="1"/>
          </p:cNvPicPr>
          <p:nvPr>
            <p:ph idx="1"/>
          </p:nvPr>
        </p:nvPicPr>
        <p:blipFill rotWithShape="1">
          <a:blip r:embed="rId3"/>
          <a:srcRect l="32111" t="21014" r="17200" b="29361"/>
          <a:stretch/>
        </p:blipFill>
        <p:spPr bwMode="auto">
          <a:xfrm>
            <a:off x="304800" y="609600"/>
            <a:ext cx="8305800" cy="5562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8461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 Best Practices</a:t>
            </a:r>
            <a:endParaRPr lang="en-US" dirty="0"/>
          </a:p>
        </p:txBody>
      </p:sp>
      <p:sp>
        <p:nvSpPr>
          <p:cNvPr id="3" name="Content Placeholder 2"/>
          <p:cNvSpPr>
            <a:spLocks noGrp="1"/>
          </p:cNvSpPr>
          <p:nvPr>
            <p:ph idx="1"/>
          </p:nvPr>
        </p:nvSpPr>
        <p:spPr>
          <a:xfrm>
            <a:off x="304800" y="1447801"/>
            <a:ext cx="8686800" cy="4343399"/>
          </a:xfrm>
        </p:spPr>
        <p:txBody>
          <a:bodyPr/>
          <a:lstStyle/>
          <a:p>
            <a:r>
              <a:rPr lang="en-US" dirty="0" smtClean="0"/>
              <a:t>Customized job announcement</a:t>
            </a:r>
            <a:endParaRPr lang="en-US" dirty="0"/>
          </a:p>
          <a:p>
            <a:pPr lvl="1"/>
            <a:r>
              <a:rPr lang="en-US" dirty="0" smtClean="0"/>
              <a:t>Use of working title; not just classification</a:t>
            </a:r>
          </a:p>
          <a:p>
            <a:pPr>
              <a:lnSpc>
                <a:spcPct val="150000"/>
              </a:lnSpc>
            </a:pPr>
            <a:r>
              <a:rPr lang="en-US" dirty="0" smtClean="0"/>
              <a:t>Domain(s) for position(s)</a:t>
            </a:r>
          </a:p>
          <a:p>
            <a:r>
              <a:rPr lang="en-US" dirty="0" smtClean="0"/>
              <a:t>Desirable qualifications</a:t>
            </a:r>
          </a:p>
          <a:p>
            <a:pPr lvl="1"/>
            <a:r>
              <a:rPr lang="en-US" dirty="0" smtClean="0"/>
              <a:t>Education, experience, skills</a:t>
            </a:r>
          </a:p>
          <a:p>
            <a:pPr>
              <a:lnSpc>
                <a:spcPct val="150000"/>
              </a:lnSpc>
            </a:pPr>
            <a:r>
              <a:rPr lang="en-US" dirty="0" smtClean="0"/>
              <a:t>Statement of Qualifications</a:t>
            </a:r>
          </a:p>
        </p:txBody>
      </p:sp>
      <p:sp>
        <p:nvSpPr>
          <p:cNvPr id="4" name="Slide Number Placeholder 3"/>
          <p:cNvSpPr>
            <a:spLocks noGrp="1"/>
          </p:cNvSpPr>
          <p:nvPr>
            <p:ph type="sldNum" sz="quarter" idx="12"/>
          </p:nvPr>
        </p:nvSpPr>
        <p:spPr/>
        <p:txBody>
          <a:bodyPr/>
          <a:lstStyle/>
          <a:p>
            <a:fld id="{A0C65035-9AD5-42B1-84AC-939784913F7D}" type="slidenum">
              <a:rPr lang="en-US" smtClean="0"/>
              <a:t>34</a:t>
            </a:fld>
            <a:endParaRPr lang="en-US"/>
          </a:p>
        </p:txBody>
      </p:sp>
    </p:spTree>
    <p:extLst>
      <p:ext uri="{BB962C8B-B14F-4D97-AF65-F5344CB8AC3E}">
        <p14:creationId xmlns:p14="http://schemas.microsoft.com/office/powerpoint/2010/main" val="2647562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a:t>Exams &amp; Eligibility Lists</a:t>
            </a:r>
          </a:p>
        </p:txBody>
      </p:sp>
      <p:sp>
        <p:nvSpPr>
          <p:cNvPr id="4" name="Slide Number Placeholder 3"/>
          <p:cNvSpPr>
            <a:spLocks noGrp="1"/>
          </p:cNvSpPr>
          <p:nvPr>
            <p:ph type="sldNum" sz="quarter" idx="12"/>
          </p:nvPr>
        </p:nvSpPr>
        <p:spPr/>
        <p:txBody>
          <a:bodyPr/>
          <a:lstStyle/>
          <a:p>
            <a:fld id="{A0C65035-9AD5-42B1-84AC-939784913F7D}" type="slidenum">
              <a:rPr lang="en-US" smtClean="0"/>
              <a:t>35</a:t>
            </a:fld>
            <a:endParaRPr lang="en-US"/>
          </a:p>
        </p:txBody>
      </p:sp>
      <p:sp>
        <p:nvSpPr>
          <p:cNvPr id="3" name="Content Placeholder 2"/>
          <p:cNvSpPr>
            <a:spLocks noGrp="1"/>
          </p:cNvSpPr>
          <p:nvPr>
            <p:ph idx="1"/>
          </p:nvPr>
        </p:nvSpPr>
        <p:spPr>
          <a:xfrm>
            <a:off x="457200" y="1219200"/>
            <a:ext cx="8534400" cy="4724400"/>
          </a:xfrm>
        </p:spPr>
        <p:txBody>
          <a:bodyPr/>
          <a:lstStyle/>
          <a:p>
            <a:r>
              <a:rPr lang="en-US" dirty="0" smtClean="0"/>
              <a:t>1/11/18 – Final filing date for recruitment</a:t>
            </a:r>
          </a:p>
          <a:p>
            <a:r>
              <a:rPr lang="en-US" dirty="0" smtClean="0"/>
              <a:t>1/30/18 – Last day to request certifications from existing examination lists</a:t>
            </a:r>
          </a:p>
          <a:p>
            <a:r>
              <a:rPr lang="en-US" dirty="0" smtClean="0"/>
              <a:t>1/31/18 – Release of new service-wide examinations</a:t>
            </a:r>
          </a:p>
          <a:p>
            <a:r>
              <a:rPr lang="en-US" dirty="0" smtClean="0"/>
              <a:t>2/3/18 -  Release of new eligible lists</a:t>
            </a:r>
            <a:endParaRPr lang="en-US" dirty="0"/>
          </a:p>
        </p:txBody>
      </p:sp>
    </p:spTree>
    <p:extLst>
      <p:ext uri="{BB962C8B-B14F-4D97-AF65-F5344CB8AC3E}">
        <p14:creationId xmlns:p14="http://schemas.microsoft.com/office/powerpoint/2010/main" val="12773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92162"/>
          </a:xfrm>
        </p:spPr>
        <p:txBody>
          <a:bodyPr/>
          <a:lstStyle/>
          <a:p>
            <a:r>
              <a:rPr lang="en-US" dirty="0" smtClean="0"/>
              <a:t>Departmental HR Resources</a:t>
            </a:r>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36</a:t>
            </a:fld>
            <a:endParaRPr lang="en-US"/>
          </a:p>
        </p:txBody>
      </p:sp>
      <p:sp>
        <p:nvSpPr>
          <p:cNvPr id="3" name="TextBox 2"/>
          <p:cNvSpPr txBox="1"/>
          <p:nvPr/>
        </p:nvSpPr>
        <p:spPr>
          <a:xfrm>
            <a:off x="295275" y="1571625"/>
            <a:ext cx="8305800" cy="4524315"/>
          </a:xfrm>
          <a:prstGeom prst="rect">
            <a:avLst/>
          </a:prstGeom>
          <a:noFill/>
        </p:spPr>
        <p:txBody>
          <a:bodyPr wrap="square" rtlCol="0">
            <a:spAutoFi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Online Resources</a:t>
            </a:r>
          </a:p>
          <a:p>
            <a:pPr marL="800100" lvl="1"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www.calhr.ca.gov </a:t>
            </a: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	HR Net</a:t>
            </a:r>
          </a:p>
          <a:p>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smtClean="0">
                <a:latin typeface="Verdana" panose="020B0604030504040204" pitchFamily="34" charset="0"/>
                <a:ea typeface="Verdana" panose="020B0604030504040204" pitchFamily="34" charset="0"/>
                <a:cs typeface="Verdana" panose="020B0604030504040204" pitchFamily="34" charset="0"/>
              </a:rPr>
              <a:t>Grapevine</a:t>
            </a:r>
          </a:p>
          <a:p>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smtClean="0">
                <a:latin typeface="Verdana" panose="020B0604030504040204" pitchFamily="34" charset="0"/>
                <a:ea typeface="Verdana" panose="020B0604030504040204" pitchFamily="34" charset="0"/>
                <a:cs typeface="Verdana" panose="020B0604030504040204" pitchFamily="34" charset="0"/>
              </a:rPr>
              <a:t>ECOS</a:t>
            </a:r>
          </a:p>
          <a:p>
            <a:pPr marL="800100" lvl="1"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www.spb.ca.gov	</a:t>
            </a:r>
          </a:p>
          <a:p>
            <a:endParaRPr lang="en-US" sz="2400" dirty="0" smtClean="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Contact Information </a:t>
            </a:r>
          </a:p>
          <a:p>
            <a:pPr marL="800100" lvl="1"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Consolidation@calhr.ca.gov </a:t>
            </a:r>
          </a:p>
          <a:p>
            <a:pPr marL="800100" lvl="1"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PMD@calhr.ca.gov – (916) 324-9381 </a:t>
            </a:r>
          </a:p>
          <a:p>
            <a:pPr marL="800100" lvl="1"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PSB@calhr.ca.gov – (916) 323-3343 	*Designated department contacts only </a:t>
            </a:r>
            <a:r>
              <a:rPr lang="en-US" dirty="0"/>
              <a:t>	</a:t>
            </a:r>
            <a:endParaRPr lang="en-US" dirty="0" smtClean="0"/>
          </a:p>
        </p:txBody>
      </p:sp>
    </p:spTree>
    <p:extLst>
      <p:ext uri="{BB962C8B-B14F-4D97-AF65-F5344CB8AC3E}">
        <p14:creationId xmlns:p14="http://schemas.microsoft.com/office/powerpoint/2010/main" val="32422406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2286000"/>
          </a:xfrm>
        </p:spPr>
        <p:txBody>
          <a:bodyPr/>
          <a:lstStyle/>
          <a:p>
            <a:r>
              <a:rPr lang="en-US" dirty="0" smtClean="0"/>
              <a:t>PANEL</a:t>
            </a:r>
            <a:br>
              <a:rPr lang="en-US" dirty="0" smtClean="0"/>
            </a:br>
            <a:r>
              <a:rPr lang="en-US" dirty="0" smtClean="0"/>
              <a:t>QUESTION &amp; ANSWER</a:t>
            </a:r>
            <a:br>
              <a:rPr lang="en-US" dirty="0" smtClean="0"/>
            </a:br>
            <a:r>
              <a:rPr lang="en-US" dirty="0" smtClean="0"/>
              <a:t>SESSION</a:t>
            </a:r>
            <a:endParaRPr lang="en-US" dirty="0"/>
          </a:p>
        </p:txBody>
      </p:sp>
      <p:pic>
        <p:nvPicPr>
          <p:cNvPr id="6" name="Content Placeholder 5" descr="CalHR Logo Graphic" title="CalHR Logo Graphic"/>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00400" y="3276600"/>
            <a:ext cx="2493269" cy="2511557"/>
          </a:xfrm>
        </p:spPr>
      </p:pic>
      <p:sp>
        <p:nvSpPr>
          <p:cNvPr id="4" name="Slide Number Placeholder 3"/>
          <p:cNvSpPr>
            <a:spLocks noGrp="1"/>
          </p:cNvSpPr>
          <p:nvPr>
            <p:ph type="sldNum" sz="quarter" idx="12"/>
          </p:nvPr>
        </p:nvSpPr>
        <p:spPr/>
        <p:txBody>
          <a:bodyPr/>
          <a:lstStyle/>
          <a:p>
            <a:fld id="{A0C65035-9AD5-42B1-84AC-939784913F7D}" type="slidenum">
              <a:rPr lang="en-US" smtClean="0"/>
              <a:t>37</a:t>
            </a:fld>
            <a:endParaRPr lang="en-US"/>
          </a:p>
        </p:txBody>
      </p:sp>
    </p:spTree>
    <p:extLst>
      <p:ext uri="{BB962C8B-B14F-4D97-AF65-F5344CB8AC3E}">
        <p14:creationId xmlns:p14="http://schemas.microsoft.com/office/powerpoint/2010/main" val="2059007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5" descr="Graphic showing IT coding" title="IT"/>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914400"/>
            <a:ext cx="8229600" cy="4906963"/>
          </a:xfrm>
        </p:spPr>
      </p:pic>
    </p:spTree>
    <p:extLst>
      <p:ext uri="{BB962C8B-B14F-4D97-AF65-F5344CB8AC3E}">
        <p14:creationId xmlns:p14="http://schemas.microsoft.com/office/powerpoint/2010/main" val="3110723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Domains of IT Work</a:t>
            </a:r>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5</a:t>
            </a:fld>
            <a:endParaRPr lang="en-US"/>
          </a:p>
        </p:txBody>
      </p:sp>
      <p:pic>
        <p:nvPicPr>
          <p:cNvPr id="6" name="Content Placeholder 5" descr="Graphic showing 6 domains" title="Domains of IT work"/>
          <p:cNvPicPr>
            <a:picLocks noGrp="1"/>
          </p:cNvPicPr>
          <p:nvPr>
            <p:ph idx="1"/>
          </p:nvPr>
        </p:nvPicPr>
        <p:blipFill rotWithShape="1">
          <a:blip r:embed="rId3"/>
          <a:srcRect l="33279" t="28274" r="18412" b="31250"/>
          <a:stretch/>
        </p:blipFill>
        <p:spPr bwMode="auto">
          <a:xfrm>
            <a:off x="706797" y="1847973"/>
            <a:ext cx="7730406" cy="38938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4786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868362"/>
          </a:xfrm>
        </p:spPr>
        <p:txBody>
          <a:bodyPr/>
          <a:lstStyle/>
          <a:p>
            <a:r>
              <a:rPr lang="en-US" dirty="0"/>
              <a:t>IT Consolidation </a:t>
            </a:r>
            <a:r>
              <a:rPr lang="en-US" dirty="0" smtClean="0"/>
              <a:t>by the Numbers</a:t>
            </a:r>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6</a:t>
            </a:fld>
            <a:endParaRPr lang="en-US"/>
          </a:p>
        </p:txBody>
      </p:sp>
      <p:pic>
        <p:nvPicPr>
          <p:cNvPr id="6" name="Content Placeholder 5" descr="graphic showing data in notes section of slides" title="IT by the numbers"/>
          <p:cNvPicPr>
            <a:picLocks noGrp="1"/>
          </p:cNvPicPr>
          <p:nvPr>
            <p:ph idx="1"/>
          </p:nvPr>
        </p:nvPicPr>
        <p:blipFill rotWithShape="1">
          <a:blip r:embed="rId3"/>
          <a:srcRect l="23566" t="30132" r="28661" b="30667"/>
          <a:stretch/>
        </p:blipFill>
        <p:spPr bwMode="auto">
          <a:xfrm>
            <a:off x="749682" y="1909302"/>
            <a:ext cx="7644635" cy="37712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6051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dirty="0" smtClean="0"/>
              <a:t>Classifications Being </a:t>
            </a:r>
            <a:br>
              <a:rPr lang="en-US" dirty="0" smtClean="0"/>
            </a:br>
            <a:r>
              <a:rPr lang="en-US" dirty="0" smtClean="0"/>
              <a:t>Phased Out</a:t>
            </a:r>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7</a:t>
            </a:fld>
            <a:endParaRPr lang="en-US"/>
          </a:p>
        </p:txBody>
      </p:sp>
      <p:sp>
        <p:nvSpPr>
          <p:cNvPr id="3" name="Content Placeholder 2"/>
          <p:cNvSpPr>
            <a:spLocks noGrp="1"/>
          </p:cNvSpPr>
          <p:nvPr>
            <p:ph idx="1"/>
          </p:nvPr>
        </p:nvSpPr>
        <p:spPr>
          <a:xfrm>
            <a:off x="457200" y="2057400"/>
            <a:ext cx="8229600" cy="3962400"/>
          </a:xfrm>
        </p:spPr>
        <p:txBody>
          <a:bodyPr/>
          <a:lstStyle/>
          <a:p>
            <a:r>
              <a:rPr lang="en-US" dirty="0" smtClean="0"/>
              <a:t>Associate Information Systems Analyst (Supervisor)</a:t>
            </a:r>
          </a:p>
          <a:p>
            <a:r>
              <a:rPr lang="en-US" dirty="0" smtClean="0"/>
              <a:t>Information Systems Technician Supervisor I and II</a:t>
            </a:r>
          </a:p>
          <a:p>
            <a:r>
              <a:rPr lang="en-US" dirty="0" smtClean="0"/>
              <a:t>Computer Operations Supervisor I and II</a:t>
            </a:r>
          </a:p>
          <a:p>
            <a:r>
              <a:rPr lang="en-US" dirty="0" smtClean="0"/>
              <a:t>Information Systems Technician</a:t>
            </a:r>
          </a:p>
          <a:p>
            <a:r>
              <a:rPr lang="en-US" dirty="0" smtClean="0"/>
              <a:t>Computer Operator</a:t>
            </a:r>
            <a:endParaRPr lang="en-US" dirty="0"/>
          </a:p>
        </p:txBody>
      </p:sp>
    </p:spTree>
    <p:extLst>
      <p:ext uri="{BB962C8B-B14F-4D97-AF65-F5344CB8AC3E}">
        <p14:creationId xmlns:p14="http://schemas.microsoft.com/office/powerpoint/2010/main" val="2407293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smtClean="0"/>
              <a:t>New Classification Titles</a:t>
            </a:r>
          </a:p>
        </p:txBody>
      </p:sp>
      <p:sp>
        <p:nvSpPr>
          <p:cNvPr id="3" name="Content Placeholder 2"/>
          <p:cNvSpPr>
            <a:spLocks noGrp="1"/>
          </p:cNvSpPr>
          <p:nvPr>
            <p:ph idx="1"/>
          </p:nvPr>
        </p:nvSpPr>
        <p:spPr>
          <a:xfrm>
            <a:off x="457200" y="1447801"/>
            <a:ext cx="8229600" cy="4572000"/>
          </a:xfrm>
        </p:spPr>
        <p:txBody>
          <a:bodyPr/>
          <a:lstStyle/>
          <a:p>
            <a:r>
              <a:rPr lang="en-US" sz="2400" dirty="0" smtClean="0"/>
              <a:t>Entry and Learning Level</a:t>
            </a:r>
          </a:p>
          <a:p>
            <a:pPr lvl="1"/>
            <a:r>
              <a:rPr lang="en-US" dirty="0" smtClean="0"/>
              <a:t>IT Technician</a:t>
            </a:r>
          </a:p>
          <a:p>
            <a:r>
              <a:rPr lang="en-US" sz="2400" dirty="0" smtClean="0"/>
              <a:t>Working Level</a:t>
            </a:r>
          </a:p>
          <a:p>
            <a:pPr lvl="1"/>
            <a:r>
              <a:rPr lang="en-US" dirty="0" smtClean="0"/>
              <a:t>IT Associate</a:t>
            </a:r>
          </a:p>
          <a:p>
            <a:r>
              <a:rPr lang="en-US" sz="2400" dirty="0" smtClean="0"/>
              <a:t>Specialist and Advisor Levels</a:t>
            </a:r>
          </a:p>
          <a:p>
            <a:pPr lvl="1"/>
            <a:r>
              <a:rPr lang="en-US" dirty="0" smtClean="0"/>
              <a:t>IT Specialist I, II, and III</a:t>
            </a:r>
          </a:p>
          <a:p>
            <a:r>
              <a:rPr lang="en-US" sz="2400" dirty="0" smtClean="0"/>
              <a:t>Working and Full Supervisory Levels</a:t>
            </a:r>
          </a:p>
          <a:p>
            <a:pPr lvl="1"/>
            <a:r>
              <a:rPr lang="en-US" dirty="0" smtClean="0"/>
              <a:t>IT Supervisor I and II</a:t>
            </a:r>
          </a:p>
          <a:p>
            <a:r>
              <a:rPr lang="en-US" sz="2400" dirty="0" smtClean="0"/>
              <a:t>Managerial Levels</a:t>
            </a:r>
          </a:p>
          <a:p>
            <a:pPr lvl="1"/>
            <a:r>
              <a:rPr lang="en-US" dirty="0" smtClean="0"/>
              <a:t>IT Manager I and II</a:t>
            </a:r>
            <a:endParaRPr lang="en-US" dirty="0"/>
          </a:p>
        </p:txBody>
      </p:sp>
    </p:spTree>
    <p:extLst>
      <p:ext uri="{BB962C8B-B14F-4D97-AF65-F5344CB8AC3E}">
        <p14:creationId xmlns:p14="http://schemas.microsoft.com/office/powerpoint/2010/main" val="2239307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Path</a:t>
            </a:r>
            <a:endParaRPr lang="en-US" dirty="0"/>
          </a:p>
        </p:txBody>
      </p:sp>
      <p:sp>
        <p:nvSpPr>
          <p:cNvPr id="4" name="Slide Number Placeholder 3"/>
          <p:cNvSpPr>
            <a:spLocks noGrp="1"/>
          </p:cNvSpPr>
          <p:nvPr>
            <p:ph type="sldNum" sz="quarter" idx="12"/>
          </p:nvPr>
        </p:nvSpPr>
        <p:spPr/>
        <p:txBody>
          <a:bodyPr/>
          <a:lstStyle/>
          <a:p>
            <a:fld id="{A0C65035-9AD5-42B1-84AC-939784913F7D}" type="slidenum">
              <a:rPr lang="en-US" smtClean="0"/>
              <a:t>9</a:t>
            </a:fld>
            <a:endParaRPr lang="en-US" dirty="0"/>
          </a:p>
        </p:txBody>
      </p:sp>
      <p:pic>
        <p:nvPicPr>
          <p:cNvPr id="6" name="Content Placeholder 5" descr="Graphic showing career path and the dual career track" title="Career Path"/>
          <p:cNvPicPr>
            <a:picLocks noGrp="1"/>
          </p:cNvPicPr>
          <p:nvPr>
            <p:ph idx="1"/>
          </p:nvPr>
        </p:nvPicPr>
        <p:blipFill rotWithShape="1">
          <a:blip r:embed="rId3"/>
          <a:srcRect l="40973" t="20833" r="27895" b="29510"/>
          <a:stretch/>
        </p:blipFill>
        <p:spPr bwMode="auto">
          <a:xfrm>
            <a:off x="2251822" y="1570038"/>
            <a:ext cx="4640355" cy="4449762"/>
          </a:xfrm>
          <a:prstGeom prst="rect">
            <a:avLst/>
          </a:prstGeom>
          <a:ln>
            <a:noFill/>
          </a:ln>
          <a:extLst>
            <a:ext uri="{53640926-AAD7-44D8-BBD7-CCE9431645EC}">
              <a14:shadowObscured xmlns:a14="http://schemas.microsoft.com/office/drawing/2010/main"/>
            </a:ext>
          </a:extLst>
        </p:spPr>
      </p:pic>
      <p:sp>
        <p:nvSpPr>
          <p:cNvPr id="3" name="Rectangle 2" descr="BLANK TEXT BOX TO COVER PART OF IMAGE" title="BLANK TEXT BOX"/>
          <p:cNvSpPr/>
          <p:nvPr/>
        </p:nvSpPr>
        <p:spPr>
          <a:xfrm>
            <a:off x="4038600" y="2590800"/>
            <a:ext cx="8382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997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alHR Colors">
      <a:dk1>
        <a:sysClr val="windowText" lastClr="000000"/>
      </a:dk1>
      <a:lt1>
        <a:sysClr val="window" lastClr="FFFFFF"/>
      </a:lt1>
      <a:dk2>
        <a:srgbClr val="0068AA"/>
      </a:dk2>
      <a:lt2>
        <a:srgbClr val="5DC1FF"/>
      </a:lt2>
      <a:accent1>
        <a:srgbClr val="AB76CC"/>
      </a:accent1>
      <a:accent2>
        <a:srgbClr val="5D2D7A"/>
      </a:accent2>
      <a:accent3>
        <a:srgbClr val="71BF43"/>
      </a:accent3>
      <a:accent4>
        <a:srgbClr val="FCB614"/>
      </a:accent4>
      <a:accent5>
        <a:srgbClr val="EF8126"/>
      </a:accent5>
      <a:accent6>
        <a:srgbClr val="447327"/>
      </a:accent6>
      <a:hlink>
        <a:srgbClr val="003355"/>
      </a:hlink>
      <a:folHlink>
        <a:srgbClr val="22391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HR_x0020_Unit xmlns="d09d1775-0ef4-463c-b37e-63d33e6c9716">72</CHR_x0020_Unit>
    <KpiDescription xmlns="http://schemas.microsoft.com/sharepoint/v3">Information Change Management Presentation (PPTX)</KpiDescription>
    <PublishingExpirationDate xmlns="http://schemas.microsoft.com/sharepoint/v3" xsi:nil="true"/>
    <PublishingStartDate xmlns="http://schemas.microsoft.com/sharepoint/v3" xsi:nil="true"/>
    <Document_x0020_Category xmlns="d09d1775-0ef4-463c-b37e-63d33e6c9716" xsi:nil="true"/>
    <_x0035_08_x0020_Accessible xmlns="d09d1775-0ef4-463c-b37e-63d33e6c9716">FALSE</_x0035_08_x0020_Accessible>
    <RemediatedBy xmlns="d09d1775-0ef4-463c-b37e-63d33e6c971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60C7DE2B887848AE30F55BB5B498E1" ma:contentTypeVersion="10" ma:contentTypeDescription="Create a new document." ma:contentTypeScope="" ma:versionID="6a8c9a918e481ee40f13b662cffaf5b9">
  <xsd:schema xmlns:xsd="http://www.w3.org/2001/XMLSchema" xmlns:xs="http://www.w3.org/2001/XMLSchema" xmlns:p="http://schemas.microsoft.com/office/2006/metadata/properties" xmlns:ns1="http://schemas.microsoft.com/sharepoint/v3" xmlns:ns3="d09d1775-0ef4-463c-b37e-63d33e6c9716" targetNamespace="http://schemas.microsoft.com/office/2006/metadata/properties" ma:root="true" ma:fieldsID="691dc7fa70faeb99e1b350465ca4ce70" ns1:_="" ns3:_="">
    <xsd:import namespace="http://schemas.microsoft.com/sharepoint/v3"/>
    <xsd:import namespace="d09d1775-0ef4-463c-b37e-63d33e6c9716"/>
    <xsd:element name="properties">
      <xsd:complexType>
        <xsd:sequence>
          <xsd:element name="documentManagement">
            <xsd:complexType>
              <xsd:all>
                <xsd:element ref="ns1:PublishingStartDate" minOccurs="0"/>
                <xsd:element ref="ns1:PublishingExpirationDate" minOccurs="0"/>
                <xsd:element ref="ns1:KpiDescription" minOccurs="0"/>
                <xsd:element ref="ns3:CHR_x0020_Unit"/>
                <xsd:element ref="ns3:Program_x003a_Program_x0020_role" minOccurs="0"/>
                <xsd:element ref="ns3:SharedWithUsers" minOccurs="0"/>
                <xsd:element ref="ns3:Document_x0020_Category" minOccurs="0"/>
                <xsd:element ref="ns3:_x0035_08_x0020_Accessible" minOccurs="0"/>
                <xsd:element ref="ns3:Remediat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KpiDescription" ma:index="10" nillable="true" ma:displayName="Description" ma:description="The description provides information about the purpose of the goal." ma:internalName="Kpi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9d1775-0ef4-463c-b37e-63d33e6c9716" elementFormDefault="qualified">
    <xsd:import namespace="http://schemas.microsoft.com/office/2006/documentManagement/types"/>
    <xsd:import namespace="http://schemas.microsoft.com/office/infopath/2007/PartnerControls"/>
    <xsd:element name="CHR_x0020_Unit" ma:index="12" ma:displayName="Program" ma:description="Listing of division units." ma:list="{105bd9b9-9305-4025-9c2f-d796fb1e1b3c}" ma:internalName="CHR_x0020_Unit" ma:showField="Title" ma:web="d09d1775-0ef4-463c-b37e-63d33e6c9716">
      <xsd:simpleType>
        <xsd:restriction base="dms:Lookup"/>
      </xsd:simpleType>
    </xsd:element>
    <xsd:element name="Program_x003a_Program_x0020_role" ma:index="13" nillable="true" ma:displayName="Program:Program role" ma:list="{105bd9b9-9305-4025-9c2f-d796fb1e1b3c}" ma:internalName="Program_x003A_Program_x0020_role" ma:readOnly="true" ma:showField="PublishingContactName" ma:web="d09d1775-0ef4-463c-b37e-63d33e6c9716">
      <xsd:simpleType>
        <xsd:restriction base="dms:Lookup"/>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ategory" ma:index="16" nillable="true" ma:displayName="Document Category" ma:list="{db8e424d-8539-43e6-90fe-630742487427}" ma:internalName="Document_x0020_Category" ma:showField="Title" ma:web="d09d1775-0ef4-463c-b37e-63d33e6c9716">
      <xsd:simpleType>
        <xsd:restriction base="dms:Lookup"/>
      </xsd:simpleType>
    </xsd:element>
    <xsd:element name="_x0035_08_x0020_Accessible" ma:index="17" nillable="true" ma:displayName="Is Accessible" ma:default="FALSE" ma:format="Dropdown" ma:internalName="_x0035_08_x0020_Accessible">
      <xsd:simpleType>
        <xsd:restriction base="dms:Choice">
          <xsd:enumeration value="TRUE"/>
          <xsd:enumeration value="FALSE"/>
        </xsd:restriction>
      </xsd:simpleType>
    </xsd:element>
    <xsd:element name="RemediatedBy" ma:index="18" nillable="true" ma:displayName="RemediatedBy" ma:internalName="Remediat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EA8FE5-B9FE-43EB-A6C7-49A528FA8D9D}">
  <ds:schemaRefs>
    <ds:schemaRef ds:uri="http://schemas.microsoft.com/office/2006/documentManagement/types"/>
    <ds:schemaRef ds:uri="http://purl.org/dc/elements/1.1/"/>
    <ds:schemaRef ds:uri="http://schemas.microsoft.com/office/2006/metadata/properties"/>
    <ds:schemaRef ds:uri="http://schemas.microsoft.com/sharepoint/v3"/>
    <ds:schemaRef ds:uri="d09d1775-0ef4-463c-b37e-63d33e6c9716"/>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2E7D931-83CD-4387-8AFD-46239CFF4831}">
  <ds:schemaRefs>
    <ds:schemaRef ds:uri="http://schemas.microsoft.com/sharepoint/v3/contenttype/forms"/>
  </ds:schemaRefs>
</ds:datastoreItem>
</file>

<file path=customXml/itemProps3.xml><?xml version="1.0" encoding="utf-8"?>
<ds:datastoreItem xmlns:ds="http://schemas.openxmlformats.org/officeDocument/2006/customXml" ds:itemID="{81EECE44-AC78-4E07-832C-286E1EDCF86B}"/>
</file>

<file path=docProps/app.xml><?xml version="1.0" encoding="utf-8"?>
<Properties xmlns="http://schemas.openxmlformats.org/officeDocument/2006/extended-properties" xmlns:vt="http://schemas.openxmlformats.org/officeDocument/2006/docPropsVTypes">
  <TotalTime>14516</TotalTime>
  <Words>4204</Words>
  <Application>Microsoft Office PowerPoint</Application>
  <PresentationFormat>On-screen Show (4:3)</PresentationFormat>
  <Paragraphs>416</Paragraphs>
  <Slides>37</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Century Gothic</vt:lpstr>
      <vt:lpstr>Verdana</vt:lpstr>
      <vt:lpstr>Office Theme</vt:lpstr>
      <vt:lpstr>Information Technology Consolidation</vt:lpstr>
      <vt:lpstr>Overview</vt:lpstr>
      <vt:lpstr>Significance of Change </vt:lpstr>
      <vt:lpstr>PowerPoint Presentation</vt:lpstr>
      <vt:lpstr>Six Domains of IT Work</vt:lpstr>
      <vt:lpstr>IT Consolidation by the Numbers</vt:lpstr>
      <vt:lpstr>Classifications Being  Phased Out</vt:lpstr>
      <vt:lpstr>New Classification Titles</vt:lpstr>
      <vt:lpstr>Career Path</vt:lpstr>
      <vt:lpstr>Career Path Relationships</vt:lpstr>
      <vt:lpstr>Domain vs. Classification</vt:lpstr>
      <vt:lpstr>New Class Specification</vt:lpstr>
      <vt:lpstr>Minimum Qualification Patterns</vt:lpstr>
      <vt:lpstr>Knowledge and Abilities</vt:lpstr>
      <vt:lpstr>Knowledge and Abilities cont’d</vt:lpstr>
      <vt:lpstr>Allocation Guidelines</vt:lpstr>
      <vt:lpstr>Manager &amp; Supervisor Class Movement</vt:lpstr>
      <vt:lpstr>Specialist Class Movement</vt:lpstr>
      <vt:lpstr>Associate Class Movement </vt:lpstr>
      <vt:lpstr>Technician Class Movement</vt:lpstr>
      <vt:lpstr>Movement and Effective Date</vt:lpstr>
      <vt:lpstr>Reallocation Salary Rule 599.688</vt:lpstr>
      <vt:lpstr>7 Step Salary Range</vt:lpstr>
      <vt:lpstr>Alternate Range Criteria 482</vt:lpstr>
      <vt:lpstr>Alternate Range Criteria 483</vt:lpstr>
      <vt:lpstr>Alternate Range Criteria 484</vt:lpstr>
      <vt:lpstr>Same Day Range Changes</vt:lpstr>
      <vt:lpstr>Workweek Group Changes</vt:lpstr>
      <vt:lpstr>Other Notable Items</vt:lpstr>
      <vt:lpstr>Department Impact</vt:lpstr>
      <vt:lpstr>Implementation Report</vt:lpstr>
      <vt:lpstr>Implementation Report Items</vt:lpstr>
      <vt:lpstr>PowerPoint Presentation</vt:lpstr>
      <vt:lpstr>Recruitment Best Practices</vt:lpstr>
      <vt:lpstr>Exams &amp; Eligibility Lists</vt:lpstr>
      <vt:lpstr>Departmental HR Resources</vt:lpstr>
      <vt:lpstr>PANEL QUESTION &amp; ANSWER SESSION</vt:lpstr>
    </vt:vector>
  </TitlesOfParts>
  <Company>California Department of Human Resources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Change Management Presentation (PPTX)</dc:title>
  <dc:creator>Greenfield, Kara</dc:creator>
  <cp:keywords>calhr; it change management presentation</cp:keywords>
  <cp:lastModifiedBy>Rogers, Kari</cp:lastModifiedBy>
  <cp:revision>307</cp:revision>
  <cp:lastPrinted>2018-01-19T16:58:28Z</cp:lastPrinted>
  <dcterms:created xsi:type="dcterms:W3CDTF">2016-09-29T15:47:45Z</dcterms:created>
  <dcterms:modified xsi:type="dcterms:W3CDTF">2018-04-10T22:22:38Z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0x0101005E60C7DE2B887848AE30F55BB5B498E1</vt:lpwstr>
  </property>
</Properties>
</file>